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86" r:id="rId2"/>
    <p:sldId id="288" r:id="rId3"/>
    <p:sldId id="289" r:id="rId4"/>
    <p:sldId id="390" r:id="rId5"/>
    <p:sldId id="384" r:id="rId6"/>
    <p:sldId id="376" r:id="rId7"/>
    <p:sldId id="378" r:id="rId8"/>
    <p:sldId id="297" r:id="rId9"/>
    <p:sldId id="298" r:id="rId10"/>
    <p:sldId id="300" r:id="rId11"/>
    <p:sldId id="301" r:id="rId12"/>
    <p:sldId id="302" r:id="rId13"/>
    <p:sldId id="303" r:id="rId14"/>
    <p:sldId id="356" r:id="rId15"/>
    <p:sldId id="357" r:id="rId16"/>
    <p:sldId id="358" r:id="rId17"/>
    <p:sldId id="359" r:id="rId18"/>
    <p:sldId id="383" r:id="rId19"/>
    <p:sldId id="360" r:id="rId20"/>
    <p:sldId id="382" r:id="rId21"/>
    <p:sldId id="361" r:id="rId22"/>
    <p:sldId id="362" r:id="rId23"/>
    <p:sldId id="389" r:id="rId24"/>
    <p:sldId id="363" r:id="rId25"/>
    <p:sldId id="380" r:id="rId26"/>
    <p:sldId id="385" r:id="rId27"/>
    <p:sldId id="387" r:id="rId28"/>
    <p:sldId id="388" r:id="rId29"/>
    <p:sldId id="373" r:id="rId30"/>
    <p:sldId id="374" r:id="rId31"/>
  </p:sldIdLst>
  <p:sldSz cx="12192000" cy="6858000"/>
  <p:notesSz cx="6858000" cy="9144000"/>
  <p:embeddedFontLst>
    <p:embeddedFont>
      <p:font typeface="Abadi" panose="020B0604020104020204" pitchFamily="34" charset="0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새굴림" panose="02030600000101010101" pitchFamily="18" charset="-127"/>
      <p:regular r:id="rId36"/>
    </p:embeddedFont>
    <p:embeddedFont>
      <p:font typeface="-윤고딕320" panose="02030504000101010101" pitchFamily="18" charset="-127"/>
      <p:regular r:id="rId37"/>
    </p:embeddedFont>
    <p:embeddedFont>
      <p:font typeface="휴먼둥근헤드라인" panose="02030504000101010101" pitchFamily="18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63A3A"/>
    <a:srgbClr val="B61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EFF45-9A64-4D42-AD50-C165680D84AE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3B67E-C2C2-47E4-A531-B5D2D038CF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867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347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347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657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657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657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657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657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017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65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699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657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657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552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718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347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4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359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341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90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570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69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69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08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98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17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34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D8977-4727-426E-8A32-BD70B513C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92AC36-00EB-4BC2-A51D-8E70A5E1F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A592B8-074F-4623-AE34-73467796E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0AA9C-85EB-4408-8558-F183CDB4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CBF992-42BC-4A6C-BD85-9A093108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86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F87DB-D2DA-493F-8B65-5A27A08B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446DCC-11F9-4E5D-98F4-9E90D8187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F1592-0079-486B-9F79-F15B7C05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5DE4A-C322-4FB0-B9E6-0A171FBF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ABAEB-2663-4D73-A96D-DABA9410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71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AC2FA1-F5B3-43F6-819A-668D8FFF3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69615E-2CA6-48F3-B4C4-E3F3AFFB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A53186-C3A1-4443-8109-54B0A1B6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AA223-7636-4A52-84C0-44BE420E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D1ECD-7A19-4313-9102-1929A3CF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30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>
  <p:cSld name="Main slid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900" y="-88900"/>
            <a:ext cx="5080000" cy="1625600"/>
          </a:xfrm>
          <a:custGeom>
            <a:avLst/>
            <a:gdLst/>
            <a:ahLst/>
            <a:cxnLst/>
            <a:rect l="l" t="t" r="r" b="b"/>
            <a:pathLst>
              <a:path w="152400" h="48768" extrusionOk="0">
                <a:moveTo>
                  <a:pt x="0" y="25146"/>
                </a:moveTo>
                <a:lnTo>
                  <a:pt x="152400" y="48768"/>
                </a:lnTo>
                <a:lnTo>
                  <a:pt x="152400" y="0"/>
                </a:lnTo>
                <a:lnTo>
                  <a:pt x="24384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127000" y="5295900"/>
            <a:ext cx="3098800" cy="1625600"/>
          </a:xfrm>
          <a:custGeom>
            <a:avLst/>
            <a:gdLst/>
            <a:ahLst/>
            <a:cxnLst/>
            <a:rect l="l" t="t" r="r" b="b"/>
            <a:pathLst>
              <a:path w="92964" h="48768" extrusionOk="0">
                <a:moveTo>
                  <a:pt x="2667" y="0"/>
                </a:moveTo>
                <a:lnTo>
                  <a:pt x="92964" y="35052"/>
                </a:lnTo>
                <a:lnTo>
                  <a:pt x="21336" y="48768"/>
                </a:lnTo>
                <a:lnTo>
                  <a:pt x="0" y="48768"/>
                </a:lnTo>
                <a:lnTo>
                  <a:pt x="0" y="6477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660401" y="4940301"/>
            <a:ext cx="9766300" cy="2095500"/>
          </a:xfrm>
          <a:custGeom>
            <a:avLst/>
            <a:gdLst/>
            <a:ahLst/>
            <a:cxnLst/>
            <a:rect l="l" t="t" r="r" b="b"/>
            <a:pathLst>
              <a:path w="292989" h="62865" extrusionOk="0">
                <a:moveTo>
                  <a:pt x="0" y="58674"/>
                </a:moveTo>
                <a:lnTo>
                  <a:pt x="292989" y="0"/>
                </a:lnTo>
                <a:lnTo>
                  <a:pt x="98298" y="62865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33200" y="2637100"/>
            <a:ext cx="89256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2800"/>
              <a:buNone/>
              <a:defRPr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2"/>
          </p:nvPr>
        </p:nvSpPr>
        <p:spPr>
          <a:xfrm>
            <a:off x="1633200" y="3710167"/>
            <a:ext cx="89256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None/>
              <a:defRPr sz="2400">
                <a:solidFill>
                  <a:srgbClr val="7F8D9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38099" y="-63501"/>
            <a:ext cx="9502609" cy="3390824"/>
          </a:xfrm>
          <a:custGeom>
            <a:avLst/>
            <a:gdLst/>
            <a:ahLst/>
            <a:cxnLst/>
            <a:rect l="l" t="t" r="r" b="b"/>
            <a:pathLst>
              <a:path w="292989" h="104013" extrusionOk="0">
                <a:moveTo>
                  <a:pt x="0" y="762"/>
                </a:moveTo>
                <a:lnTo>
                  <a:pt x="0" y="104013"/>
                </a:lnTo>
                <a:lnTo>
                  <a:pt x="292989" y="0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>
            <a:off x="3657600" y="4343401"/>
            <a:ext cx="8597493" cy="2578100"/>
          </a:xfrm>
          <a:custGeom>
            <a:avLst/>
            <a:gdLst/>
            <a:ahLst/>
            <a:cxnLst/>
            <a:rect l="l" t="t" r="r" b="b"/>
            <a:pathLst>
              <a:path w="255270" h="77343" extrusionOk="0">
                <a:moveTo>
                  <a:pt x="0" y="76200"/>
                </a:moveTo>
                <a:lnTo>
                  <a:pt x="255270" y="0"/>
                </a:lnTo>
                <a:lnTo>
                  <a:pt x="255270" y="77343"/>
                </a:lnTo>
                <a:close/>
              </a:path>
            </a:pathLst>
          </a:custGeom>
          <a:solidFill>
            <a:srgbClr val="CC3F3A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 type="blank">
  <p:cSld name="Title and Sub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  <p:sp>
        <p:nvSpPr>
          <p:cNvPr id="37" name="Google Shape;37;p6"/>
          <p:cNvSpPr/>
          <p:nvPr/>
        </p:nvSpPr>
        <p:spPr>
          <a:xfrm>
            <a:off x="5615733" y="790000"/>
            <a:ext cx="6576400" cy="5278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7318300" y="1165133"/>
            <a:ext cx="3464800" cy="1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7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7318433" y="2765133"/>
            <a:ext cx="4500800" cy="2332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itle and subtitle">
  <p:cSld name="Slide with title and subtitle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9984100" y="0"/>
            <a:ext cx="2208000" cy="6914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4233833" y="0"/>
            <a:ext cx="7958000" cy="6858000"/>
          </a:xfrm>
          <a:prstGeom prst="parallelogram">
            <a:avLst>
              <a:gd name="adj" fmla="val 25000"/>
            </a:avLst>
          </a:prstGeom>
          <a:solidFill>
            <a:srgbClr val="CC3F3A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5764000" y="2708456"/>
            <a:ext cx="4852400" cy="1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6778200" y="4329067"/>
            <a:ext cx="2824000" cy="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5830865" y="4455733"/>
            <a:ext cx="4633600" cy="412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hree columns" type="titleOnly">
  <p:cSld name="Slide with three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2996433" y="6239200"/>
            <a:ext cx="91956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-12133" y="5713867"/>
            <a:ext cx="3821200" cy="1144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15600" y="898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  <p:sp>
        <p:nvSpPr>
          <p:cNvPr id="75" name="Google Shape;75;p11"/>
          <p:cNvSpPr/>
          <p:nvPr/>
        </p:nvSpPr>
        <p:spPr>
          <a:xfrm>
            <a:off x="33" y="-24267"/>
            <a:ext cx="12192000" cy="376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767520" y="2890233"/>
            <a:ext cx="3264800" cy="61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767520" y="3338568"/>
            <a:ext cx="3264800" cy="171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4474100" y="2890233"/>
            <a:ext cx="3264800" cy="61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4474100" y="3338568"/>
            <a:ext cx="3264800" cy="171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5"/>
          </p:nvPr>
        </p:nvSpPr>
        <p:spPr>
          <a:xfrm>
            <a:off x="8159681" y="2890233"/>
            <a:ext cx="3264800" cy="61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6"/>
          </p:nvPr>
        </p:nvSpPr>
        <p:spPr>
          <a:xfrm>
            <a:off x="8159681" y="3338568"/>
            <a:ext cx="3264800" cy="171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six columns">
  <p:cSld name="Slide with six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-681167" y="1016667"/>
            <a:ext cx="13554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0" y="6482000"/>
            <a:ext cx="12192000" cy="376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-12133" y="-12133"/>
            <a:ext cx="38212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2996433" y="-24267"/>
            <a:ext cx="9195600" cy="376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11296611" y="63192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1"/>
          </p:nvPr>
        </p:nvSpPr>
        <p:spPr>
          <a:xfrm>
            <a:off x="767520" y="2445184"/>
            <a:ext cx="3264800" cy="61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 b="1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2"/>
          </p:nvPr>
        </p:nvSpPr>
        <p:spPr>
          <a:xfrm>
            <a:off x="767533" y="2893527"/>
            <a:ext cx="3264800" cy="1058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3"/>
          </p:nvPr>
        </p:nvSpPr>
        <p:spPr>
          <a:xfrm>
            <a:off x="4474100" y="2445184"/>
            <a:ext cx="3264800" cy="61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4"/>
          </p:nvPr>
        </p:nvSpPr>
        <p:spPr>
          <a:xfrm>
            <a:off x="4474103" y="2893527"/>
            <a:ext cx="3264800" cy="1058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ubTitle" idx="5"/>
          </p:nvPr>
        </p:nvSpPr>
        <p:spPr>
          <a:xfrm>
            <a:off x="8159681" y="2445184"/>
            <a:ext cx="3264800" cy="61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 b="1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ubTitle" idx="6"/>
          </p:nvPr>
        </p:nvSpPr>
        <p:spPr>
          <a:xfrm>
            <a:off x="8159675" y="2893527"/>
            <a:ext cx="3264800" cy="1058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ubTitle" idx="7"/>
          </p:nvPr>
        </p:nvSpPr>
        <p:spPr>
          <a:xfrm>
            <a:off x="767520" y="4192617"/>
            <a:ext cx="3264800" cy="61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ubTitle" idx="8"/>
          </p:nvPr>
        </p:nvSpPr>
        <p:spPr>
          <a:xfrm>
            <a:off x="767533" y="4640960"/>
            <a:ext cx="3264800" cy="1058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ubTitle" idx="9"/>
          </p:nvPr>
        </p:nvSpPr>
        <p:spPr>
          <a:xfrm>
            <a:off x="4474100" y="4192617"/>
            <a:ext cx="3264800" cy="61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 b="1"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ubTitle" idx="13"/>
          </p:nvPr>
        </p:nvSpPr>
        <p:spPr>
          <a:xfrm>
            <a:off x="4474103" y="4640960"/>
            <a:ext cx="3264800" cy="1058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ubTitle" idx="14"/>
          </p:nvPr>
        </p:nvSpPr>
        <p:spPr>
          <a:xfrm>
            <a:off x="8159681" y="4192617"/>
            <a:ext cx="3264800" cy="61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ubTitle" idx="15"/>
          </p:nvPr>
        </p:nvSpPr>
        <p:spPr>
          <a:xfrm>
            <a:off x="8159675" y="4640960"/>
            <a:ext cx="3264800" cy="1058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two columns" type="twoColTx">
  <p:cSld name="Slide with two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15600" y="1406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/>
          </a:p>
        </p:txBody>
      </p:sp>
      <p:sp>
        <p:nvSpPr>
          <p:cNvPr id="62" name="Google Shape;62;p10"/>
          <p:cNvSpPr/>
          <p:nvPr/>
        </p:nvSpPr>
        <p:spPr>
          <a:xfrm>
            <a:off x="-12133" y="-12133"/>
            <a:ext cx="3821200" cy="61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2996433" y="-24267"/>
            <a:ext cx="9195600" cy="376000"/>
          </a:xfrm>
          <a:prstGeom prst="rect">
            <a:avLst/>
          </a:prstGeom>
          <a:solidFill>
            <a:srgbClr val="CC3F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1055600" y="5583167"/>
            <a:ext cx="1509600" cy="45600"/>
          </a:xfrm>
          <a:prstGeom prst="rect">
            <a:avLst/>
          </a:prstGeom>
          <a:solidFill>
            <a:srgbClr val="7F8D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6547267" y="5583167"/>
            <a:ext cx="1509600" cy="45600"/>
          </a:xfrm>
          <a:prstGeom prst="rect">
            <a:avLst/>
          </a:prstGeom>
          <a:solidFill>
            <a:srgbClr val="7F8D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897572" y="2969267"/>
            <a:ext cx="4336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897572" y="3549300"/>
            <a:ext cx="43360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3"/>
          </p:nvPr>
        </p:nvSpPr>
        <p:spPr>
          <a:xfrm>
            <a:off x="6380433" y="2969267"/>
            <a:ext cx="4336000" cy="6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4"/>
          </p:nvPr>
        </p:nvSpPr>
        <p:spPr>
          <a:xfrm>
            <a:off x="6380433" y="3549300"/>
            <a:ext cx="4336000" cy="1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8162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8534D-1970-461B-AA30-4E095187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84B58-4023-44C9-8725-89AA7C62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A193F1-41D8-4249-BAF6-E3E005A7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65489-6D26-4B84-A61F-6B36AD6E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203A87-EC88-47FC-B704-C901907D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9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A937E-7F9F-4674-A121-7B61B3E4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CE713-8EE1-41C9-88F7-C965CFFD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8B632F-80F4-4CFF-A3F8-746BE3CB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5888F-D148-4486-9DCB-7AB18FA4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56505-2083-493F-9016-79F74B7A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7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9903E-3624-4E26-82E7-A2125528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D9A09-B81E-4B08-B795-7B937B9DC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E75ED8-AF94-4FA9-AC75-B412DF857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774342-5BE5-4CDB-8B33-BB5B8D6D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D0E86E-AE3A-486A-A9CF-15D35AF9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B0E033-6366-4A3E-8BDB-A3D7FA33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94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E109E-A02C-49C7-86BE-BF7C9FE58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E8B0E3-BB9A-4CC0-BD0C-D76DCCE5B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2B0A2F-E649-4AFC-B4AA-C85963E91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B817FF-818F-4F6E-9066-D408B1404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48F03B-3F65-4334-90CF-9537ED85A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D8BF81-7005-4B28-9FD1-EFF74AB5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710865-60F5-429B-B72B-C50DA054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E46E9F-6B66-41D8-8E07-89DC313D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8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0E800-544F-4427-8FDD-58B85DDE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E0FFE7-3B96-4CF0-A5C9-0A74278D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68D529-DDA0-4F7F-B8FB-A46031AA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846D45-1552-469C-BFB8-A633196F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6156EC-1E0D-4ED8-9ADF-CF34BBC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AD044E-8008-4A5B-8DAC-F2BE1AAC4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1B6CE3-DE85-4D3A-8736-2C35424D3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6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F3568-80FA-4AFD-8FFE-46B8EC80C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CF240-A2B7-4AEF-A31E-C8BCEAE0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4717AF-7AD0-401A-9AD9-57C858D4C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3F8B9C-1257-4A8E-BEA5-087F6C1B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15A0B-BCC5-4234-9FED-75F4B695D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A4C581-3FDC-43F7-935F-25496561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80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507BA-C604-42B3-92E9-2333B7A6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0419C5-C28C-4DBC-B007-9D859AAC7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ECC78-CC9B-43A9-AC5B-D9A054AE5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D34479-AD05-4E26-BCEF-903C0C79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790E3-F5B6-47A2-BE5D-17B05F6D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D33CAF-8D24-42B8-93E8-58BD74B1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4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5C8DF6-8E81-4FC2-BFB1-C0D91A9E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FB0056-7854-4414-AF07-3CF4AC769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5064E9-5848-4775-9BD3-D7C799F11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B79D2-FBDE-4DDA-AB39-1D0282AF7CAF}" type="datetimeFigureOut">
              <a:rPr lang="ko-KR" altLang="en-US" smtClean="0"/>
              <a:pPr/>
              <a:t>2020-11-11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6CDD08-C37B-439E-841F-670658D3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E459D-8A69-4902-BF6F-65B507D85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9719E-7D37-4DFC-A173-118AA9884D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61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6" r:id="rId15"/>
    <p:sldLayoutId id="2147483667" r:id="rId16"/>
    <p:sldLayoutId id="2147483668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jpe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1054871" y="2773001"/>
            <a:ext cx="10205573" cy="72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r>
              <a:rPr lang="en-US" sz="3600" b="1" dirty="0">
                <a:ea typeface="맑은 고딕" panose="020B0503020000020004" pitchFamily="50" charset="-127"/>
              </a:rPr>
              <a:t>Final Project </a:t>
            </a:r>
            <a:r>
              <a:rPr lang="ko-KR" altLang="en-US" sz="3600" b="1" dirty="0">
                <a:ea typeface="맑은 고딕" panose="020B0503020000020004" pitchFamily="50" charset="-127"/>
              </a:rPr>
              <a:t>기획안</a:t>
            </a:r>
            <a:endParaRPr sz="3600" b="1" dirty="0">
              <a:ea typeface="맑은 고딕" panose="020B0503020000020004" pitchFamily="50" charset="-127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ctrTitle" idx="2"/>
          </p:nvPr>
        </p:nvSpPr>
        <p:spPr>
          <a:xfrm>
            <a:off x="4436756" y="4042609"/>
            <a:ext cx="3657601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unito"/>
                <a:sym typeface="Nunito"/>
              </a:rPr>
              <a:t>5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unito"/>
                <a:sym typeface="Nunito"/>
              </a:rPr>
              <a:t>조</a:t>
            </a:r>
            <a:endParaRPr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unito"/>
              <a:sym typeface="Nunito"/>
            </a:endParaRPr>
          </a:p>
        </p:txBody>
      </p:sp>
      <p:sp>
        <p:nvSpPr>
          <p:cNvPr id="201" name="Google Shape;201;p26"/>
          <p:cNvSpPr txBox="1">
            <a:spLocks noGrp="1"/>
          </p:cNvSpPr>
          <p:nvPr>
            <p:ph type="ctrTitle" idx="2"/>
          </p:nvPr>
        </p:nvSpPr>
        <p:spPr>
          <a:xfrm>
            <a:off x="-161120" y="150650"/>
            <a:ext cx="2431982" cy="48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unito"/>
                <a:sym typeface="Nunito"/>
              </a:rPr>
              <a:t>FINAL PROJECT</a:t>
            </a:r>
            <a:endParaRPr sz="18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unito"/>
              <a:sym typeface="Nunito"/>
            </a:endParaRPr>
          </a:p>
        </p:txBody>
      </p:sp>
      <p:sp>
        <p:nvSpPr>
          <p:cNvPr id="5" name="Google Shape;200;p26">
            <a:extLst>
              <a:ext uri="{FF2B5EF4-FFF2-40B4-BE49-F238E27FC236}">
                <a16:creationId xmlns:a16="http://schemas.microsoft.com/office/drawing/2014/main" id="{F4EFD081-FBE7-42D5-8F7D-DE1FCD522509}"/>
              </a:ext>
            </a:extLst>
          </p:cNvPr>
          <p:cNvSpPr txBox="1">
            <a:spLocks/>
          </p:cNvSpPr>
          <p:nvPr/>
        </p:nvSpPr>
        <p:spPr>
          <a:xfrm>
            <a:off x="11105840" y="4326409"/>
            <a:ext cx="1560415" cy="248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rgbClr val="434343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8D99"/>
              </a:buClr>
              <a:buSzPts val="1800"/>
              <a:buFont typeface="Abril Fatface"/>
              <a:buNone/>
              <a:defRPr sz="1800" b="0" i="0" u="none" strike="noStrike" cap="none">
                <a:solidFill>
                  <a:srgbClr val="7F8D99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l"/>
            <a:endParaRPr lang="en-US" altLang="ko-KR" sz="1900" b="1" dirty="0">
              <a:latin typeface="-윤고딕320" panose="02030504000101010101" pitchFamily="18" charset="-127"/>
              <a:ea typeface="-윤고딕320" panose="02030504000101010101" pitchFamily="18" charset="-127"/>
              <a:cs typeface="Nunito"/>
              <a:sym typeface="Nunito"/>
            </a:endParaRPr>
          </a:p>
          <a:p>
            <a:pPr algn="l"/>
            <a:endParaRPr lang="en-US" altLang="ko-KR" sz="1900" b="1" dirty="0">
              <a:latin typeface="-윤고딕320" panose="02030504000101010101" pitchFamily="18" charset="-127"/>
              <a:ea typeface="-윤고딕320" panose="02030504000101010101" pitchFamily="18" charset="-127"/>
              <a:cs typeface="Nunito"/>
              <a:sym typeface="Nunito"/>
            </a:endParaRPr>
          </a:p>
          <a:p>
            <a:pPr algn="l"/>
            <a:endParaRPr lang="en-US" altLang="ko-KR" sz="1900" b="1" dirty="0">
              <a:latin typeface="+mj-lt"/>
              <a:ea typeface="-윤고딕320" panose="02030504000101010101" pitchFamily="18" charset="-127"/>
              <a:cs typeface="Nunito"/>
              <a:sym typeface="Nunito"/>
            </a:endParaRPr>
          </a:p>
          <a:p>
            <a:pPr algn="l"/>
            <a:r>
              <a:rPr lang="ko-KR" altLang="en-US" sz="1900" b="1" dirty="0">
                <a:solidFill>
                  <a:schemeClr val="tx1"/>
                </a:solidFill>
                <a:latin typeface="+mj-lt"/>
                <a:ea typeface="-윤고딕320" panose="02030504000101010101" pitchFamily="18" charset="-127"/>
                <a:cs typeface="Nunito"/>
                <a:sym typeface="Nunito"/>
              </a:rPr>
              <a:t>최호진</a:t>
            </a:r>
            <a:endParaRPr lang="en-US" altLang="ko-KR" sz="1900" b="1" dirty="0">
              <a:solidFill>
                <a:schemeClr val="tx1"/>
              </a:solidFill>
              <a:latin typeface="+mj-lt"/>
              <a:ea typeface="-윤고딕320" panose="02030504000101010101" pitchFamily="18" charset="-127"/>
              <a:cs typeface="Nunito"/>
              <a:sym typeface="Nunito"/>
            </a:endParaRPr>
          </a:p>
          <a:p>
            <a:pPr algn="l"/>
            <a:r>
              <a:rPr lang="ko-KR" altLang="en-US" sz="1900" b="1" dirty="0">
                <a:solidFill>
                  <a:schemeClr val="tx1"/>
                </a:solidFill>
                <a:latin typeface="+mj-lt"/>
                <a:ea typeface="-윤고딕320" panose="02030504000101010101" pitchFamily="18" charset="-127"/>
                <a:cs typeface="Nunito"/>
                <a:sym typeface="Nunito"/>
              </a:rPr>
              <a:t>김한준</a:t>
            </a:r>
            <a:endParaRPr lang="en-US" altLang="ko-KR" sz="1900" b="1" dirty="0">
              <a:solidFill>
                <a:schemeClr val="tx1"/>
              </a:solidFill>
              <a:latin typeface="+mj-lt"/>
              <a:ea typeface="-윤고딕320" panose="02030504000101010101" pitchFamily="18" charset="-127"/>
              <a:cs typeface="Nunito"/>
              <a:sym typeface="Nunito"/>
            </a:endParaRPr>
          </a:p>
          <a:p>
            <a:pPr algn="l"/>
            <a:r>
              <a:rPr lang="ko-KR" altLang="en-US" sz="1900" b="1" dirty="0">
                <a:solidFill>
                  <a:schemeClr val="tx1"/>
                </a:solidFill>
                <a:latin typeface="+mj-lt"/>
                <a:ea typeface="-윤고딕320" panose="02030504000101010101" pitchFamily="18" charset="-127"/>
                <a:cs typeface="Nunito"/>
                <a:sym typeface="Nunito"/>
              </a:rPr>
              <a:t>김선림</a:t>
            </a:r>
            <a:endParaRPr lang="en-US" altLang="ko-KR" sz="1900" b="1" dirty="0">
              <a:solidFill>
                <a:schemeClr val="tx1"/>
              </a:solidFill>
              <a:latin typeface="+mj-lt"/>
              <a:ea typeface="-윤고딕320" panose="02030504000101010101" pitchFamily="18" charset="-127"/>
              <a:cs typeface="Nunito"/>
              <a:sym typeface="Nunito"/>
            </a:endParaRPr>
          </a:p>
          <a:p>
            <a:pPr algn="l"/>
            <a:r>
              <a:rPr lang="ko-KR" altLang="en-US" sz="1900" b="1" dirty="0">
                <a:solidFill>
                  <a:schemeClr val="tx1"/>
                </a:solidFill>
                <a:latin typeface="+mj-lt"/>
                <a:ea typeface="-윤고딕320" panose="02030504000101010101" pitchFamily="18" charset="-127"/>
                <a:cs typeface="Nunito"/>
                <a:sym typeface="Nunito"/>
              </a:rPr>
              <a:t>이재원</a:t>
            </a:r>
            <a:endParaRPr lang="en-US" altLang="ko-KR" sz="1900" b="1" dirty="0">
              <a:solidFill>
                <a:schemeClr val="tx1"/>
              </a:solidFill>
              <a:latin typeface="+mj-lt"/>
              <a:ea typeface="-윤고딕320" panose="02030504000101010101" pitchFamily="18" charset="-127"/>
              <a:cs typeface="Nunito"/>
              <a:sym typeface="Nunito"/>
            </a:endParaRPr>
          </a:p>
          <a:p>
            <a:pPr algn="l"/>
            <a:r>
              <a:rPr lang="ko-KR" altLang="en-US" sz="1900" b="1" dirty="0">
                <a:solidFill>
                  <a:schemeClr val="tx1"/>
                </a:solidFill>
                <a:latin typeface="+mj-lt"/>
                <a:ea typeface="-윤고딕320" panose="02030504000101010101" pitchFamily="18" charset="-127"/>
                <a:cs typeface="Nunito"/>
                <a:sym typeface="Nunito"/>
              </a:rPr>
              <a:t>윤선영</a:t>
            </a:r>
            <a:endParaRPr lang="en-US" altLang="ko-KR" sz="1900" b="1" dirty="0">
              <a:solidFill>
                <a:schemeClr val="tx1"/>
              </a:solidFill>
              <a:latin typeface="+mj-lt"/>
              <a:ea typeface="-윤고딕320" panose="02030504000101010101" pitchFamily="18" charset="-127"/>
              <a:cs typeface="Nunito"/>
              <a:sym typeface="Nunito"/>
            </a:endParaRPr>
          </a:p>
          <a:p>
            <a:pPr algn="l"/>
            <a:r>
              <a:rPr lang="ko-KR" altLang="en-US" sz="1900" b="1" dirty="0">
                <a:solidFill>
                  <a:schemeClr val="tx1"/>
                </a:solidFill>
                <a:latin typeface="+mj-lt"/>
                <a:ea typeface="-윤고딕320" panose="02030504000101010101" pitchFamily="18" charset="-127"/>
                <a:cs typeface="Nunito"/>
                <a:sym typeface="Nunito"/>
              </a:rPr>
              <a:t>최가은</a:t>
            </a:r>
            <a:endParaRPr lang="en-US" altLang="ko-KR" sz="1900" b="1" dirty="0">
              <a:solidFill>
                <a:schemeClr val="tx1"/>
              </a:solidFill>
              <a:latin typeface="+mj-lt"/>
              <a:ea typeface="-윤고딕320" panose="02030504000101010101" pitchFamily="18" charset="-127"/>
              <a:cs typeface="Nunito"/>
              <a:sym typeface="Nuni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A6CB62-FBD6-4C54-845E-3D45ECEED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" rIns="0" bIns="7300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새굴림" panose="02030600000101010101" pitchFamily="18" charset="-127"/>
                <a:ea typeface="새굴림" panose="02030600000101010101" pitchFamily="18" charset="-127"/>
              </a:rPr>
              <a:t>cyber bullying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261215-283F-4D74-94F0-ADA70678CF54}"/>
              </a:ext>
            </a:extLst>
          </p:cNvPr>
          <p:cNvSpPr txBox="1"/>
          <p:nvPr/>
        </p:nvSpPr>
        <p:spPr>
          <a:xfrm>
            <a:off x="10263979" y="4884615"/>
            <a:ext cx="1058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Nunito"/>
                <a:sym typeface="Nunito"/>
              </a:rPr>
              <a:t>Leader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6254507" y="3429000"/>
            <a:ext cx="4852400" cy="85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pPr algn="l"/>
            <a:r>
              <a:rPr lang="en-US" altLang="ko-KR" b="1" dirty="0">
                <a:latin typeface="+mn-lt"/>
                <a:ea typeface="-윤고딕320" panose="02030504000101010101" pitchFamily="18" charset="-127"/>
              </a:rPr>
              <a:t>2. </a:t>
            </a:r>
            <a:r>
              <a:rPr lang="ko-KR" altLang="en-US" b="1" dirty="0">
                <a:latin typeface="+mn-lt"/>
                <a:ea typeface="-윤고딕320" panose="02030504000101010101" pitchFamily="18" charset="-127"/>
              </a:rPr>
              <a:t>분석계획</a:t>
            </a:r>
            <a:endParaRPr lang="en-US" altLang="ko-KR" b="1" dirty="0">
              <a:latin typeface="+mn-lt"/>
              <a:ea typeface="-윤고딕320" panose="02030504000101010101" pitchFamily="18" charset="-127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6366307" y="4325694"/>
            <a:ext cx="3522761" cy="60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325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31A50-F3EB-4AB3-BEE7-33B673A5B70C}"/>
              </a:ext>
            </a:extLst>
          </p:cNvPr>
          <p:cNvSpPr txBox="1"/>
          <p:nvPr/>
        </p:nvSpPr>
        <p:spPr>
          <a:xfrm>
            <a:off x="91155" y="102549"/>
            <a:ext cx="2575133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분석과정 설명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-205398" y="651882"/>
            <a:ext cx="2611120" cy="792480"/>
          </a:xfrm>
        </p:spPr>
        <p:txBody>
          <a:bodyPr/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A63722F7-5B03-4238-A7FC-89E4ECBF2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38" y="2274681"/>
            <a:ext cx="3712301" cy="9090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D6B0FB-2519-442C-9473-96D84AE11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89" y="4656022"/>
            <a:ext cx="5062206" cy="20878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B28A9-9288-4238-A0C4-723345C1C538}"/>
              </a:ext>
            </a:extLst>
          </p:cNvPr>
          <p:cNvSpPr txBox="1"/>
          <p:nvPr/>
        </p:nvSpPr>
        <p:spPr>
          <a:xfrm>
            <a:off x="669031" y="1378146"/>
            <a:ext cx="977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 데이터를 수집하기 위해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or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인스타그램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댓글을 크롤링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CDF9FC-A064-4129-8E09-89C9B657A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376" y="3429000"/>
            <a:ext cx="1489707" cy="1489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BF6C52-74B4-4191-95AA-3489BEA07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43" y="3461315"/>
            <a:ext cx="1344945" cy="1344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DD2DB6-5BD4-4696-B635-5FE75AFB38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91" y="3550150"/>
            <a:ext cx="1444988" cy="14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6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5C7AC6-BDD7-441E-B360-EA15C30B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344" y="2685062"/>
            <a:ext cx="1511807" cy="220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31A50-F3EB-4AB3-BEE7-33B673A5B70C}"/>
              </a:ext>
            </a:extLst>
          </p:cNvPr>
          <p:cNvSpPr txBox="1"/>
          <p:nvPr/>
        </p:nvSpPr>
        <p:spPr>
          <a:xfrm>
            <a:off x="91155" y="102549"/>
            <a:ext cx="2575133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lt"/>
                <a:ea typeface="-윤고딕32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latin typeface="+mj-lt"/>
                <a:ea typeface="-윤고딕320" panose="02030504000101010101" pitchFamily="18" charset="-127"/>
              </a:rPr>
              <a:t>분석과정 설명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-96569" y="670966"/>
            <a:ext cx="4656458" cy="715774"/>
          </a:xfrm>
        </p:spPr>
        <p:txBody>
          <a:bodyPr/>
          <a:lstStyle/>
          <a:p>
            <a:r>
              <a:rPr lang="en-US" altLang="ko-KR" sz="2800" b="1" dirty="0">
                <a:ea typeface="-윤고딕320" charset="-127"/>
              </a:rPr>
              <a:t>-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악성댓글 여부 라벨링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24E244E-CA50-412B-97D3-688933688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06424"/>
              </p:ext>
            </p:extLst>
          </p:nvPr>
        </p:nvGraphicFramePr>
        <p:xfrm>
          <a:off x="652140" y="1854791"/>
          <a:ext cx="5028983" cy="338828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58811">
                  <a:extLst>
                    <a:ext uri="{9D8B030D-6E8A-4147-A177-3AD203B41FA5}">
                      <a16:colId xmlns:a16="http://schemas.microsoft.com/office/drawing/2014/main" val="4014515699"/>
                    </a:ext>
                  </a:extLst>
                </a:gridCol>
                <a:gridCol w="3270172">
                  <a:extLst>
                    <a:ext uri="{9D8B030D-6E8A-4147-A177-3AD203B41FA5}">
                      <a16:colId xmlns:a16="http://schemas.microsoft.com/office/drawing/2014/main" val="4026772016"/>
                    </a:ext>
                  </a:extLst>
                </a:gridCol>
              </a:tblGrid>
              <a:tr h="5132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INDEX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댓글 내용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335239"/>
                  </a:ext>
                </a:extLst>
              </a:tr>
              <a:tr h="564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당신의 앞날을 응원합니다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035646"/>
                  </a:ext>
                </a:extLst>
              </a:tr>
              <a:tr h="564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너무 멋있어요 ㅎㅎ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171655"/>
                  </a:ext>
                </a:extLst>
              </a:tr>
              <a:tr h="885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dirty="0">
                          <a:solidFill>
                            <a:schemeClr val="dk1"/>
                          </a:solidFill>
                          <a:effectLst/>
                        </a:rPr>
                        <a:t>야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500" b="0" kern="1200" dirty="0">
                          <a:solidFill>
                            <a:schemeClr val="dk1"/>
                          </a:solidFill>
                          <a:effectLst/>
                        </a:rPr>
                        <a:t>이 </a:t>
                      </a:r>
                      <a:r>
                        <a:rPr lang="ko-KR" altLang="en-US" sz="2000" b="1" kern="1200" dirty="0">
                          <a:solidFill>
                            <a:srgbClr val="FF0000"/>
                          </a:solidFill>
                          <a:effectLst/>
                        </a:rPr>
                        <a:t>미친 새끼야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</a:rPr>
                        <a:t>, OO</a:t>
                      </a:r>
                      <a:r>
                        <a:rPr lang="ko-KR" altLang="en-US" sz="1500" b="0" kern="1200" dirty="0">
                          <a:solidFill>
                            <a:schemeClr val="dk1"/>
                          </a:solidFill>
                          <a:effectLst/>
                        </a:rPr>
                        <a:t>가 아니고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</a:rPr>
                        <a:t>XX</a:t>
                      </a:r>
                      <a:r>
                        <a:rPr lang="ko-KR" altLang="en-US" sz="1500" b="0" kern="1200" dirty="0">
                          <a:solidFill>
                            <a:schemeClr val="dk1"/>
                          </a:solidFill>
                          <a:effectLst/>
                        </a:rPr>
                        <a:t> 이게 맞아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ko-KR" altLang="en-US" sz="1500" dirty="0"/>
                      </a:br>
                      <a:r>
                        <a:rPr lang="ko-KR" altLang="en-US" sz="1500" b="0" kern="1200" dirty="0">
                          <a:solidFill>
                            <a:schemeClr val="dk1"/>
                          </a:solidFill>
                          <a:effectLst/>
                        </a:rPr>
                        <a:t>제대로 알고 떠들어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919350"/>
                  </a:ext>
                </a:extLst>
              </a:tr>
              <a:tr h="859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</a:rPr>
                        <a:t>'OO</a:t>
                      </a:r>
                      <a:r>
                        <a:rPr lang="ko-KR" altLang="en-US" sz="1500" b="0" kern="1200" dirty="0">
                          <a:solidFill>
                            <a:schemeClr val="dk1"/>
                          </a:solidFill>
                          <a:effectLst/>
                        </a:rPr>
                        <a:t>이 아니라 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</a:rPr>
                        <a:t>XX</a:t>
                      </a:r>
                      <a:r>
                        <a:rPr lang="ko-KR" altLang="en-US" sz="1500" b="0" kern="1200" dirty="0">
                          <a:solidFill>
                            <a:schemeClr val="dk1"/>
                          </a:solidFill>
                          <a:effectLst/>
                        </a:rPr>
                        <a:t>이기에 수정했습니다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500" b="0" kern="1200" dirty="0">
                          <a:solidFill>
                            <a:schemeClr val="dk1"/>
                          </a:solidFill>
                          <a:effectLst/>
                        </a:rPr>
                        <a:t>출처가 불분명한 정보는 서술하지 말아주세요</a:t>
                      </a:r>
                      <a:r>
                        <a:rPr lang="en-US" altLang="ko-KR" sz="1500" b="0" kern="1200" dirty="0">
                          <a:solidFill>
                            <a:schemeClr val="dk1"/>
                          </a:solidFill>
                          <a:effectLst/>
                        </a:rPr>
                        <a:t>.'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18096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17957D-D5B9-44F0-B274-91F1E53BE9AE}"/>
              </a:ext>
            </a:extLst>
          </p:cNvPr>
          <p:cNvSpPr txBox="1"/>
          <p:nvPr/>
        </p:nvSpPr>
        <p:spPr>
          <a:xfrm>
            <a:off x="5856979" y="2595280"/>
            <a:ext cx="3672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  <a:ea typeface="-윤고딕320" charset="-127"/>
              </a:rPr>
              <a:t>객관적인 기준으로 악플라벨링</a:t>
            </a: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10BC7F5A-208E-437B-BD03-224886F9A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549277"/>
              </p:ext>
            </p:extLst>
          </p:nvPr>
        </p:nvGraphicFramePr>
        <p:xfrm>
          <a:off x="9529458" y="1789715"/>
          <a:ext cx="1822744" cy="346060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22744">
                  <a:extLst>
                    <a:ext uri="{9D8B030D-6E8A-4147-A177-3AD203B41FA5}">
                      <a16:colId xmlns:a16="http://schemas.microsoft.com/office/drawing/2014/main" val="4014515699"/>
                    </a:ext>
                  </a:extLst>
                </a:gridCol>
              </a:tblGrid>
              <a:tr h="557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악플여부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335239"/>
                  </a:ext>
                </a:extLst>
              </a:tr>
              <a:tr h="557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035646"/>
                  </a:ext>
                </a:extLst>
              </a:tr>
              <a:tr h="557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171655"/>
                  </a:ext>
                </a:extLst>
              </a:tr>
              <a:tr h="938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919350"/>
                  </a:ext>
                </a:extLst>
              </a:tr>
              <a:tr h="848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18096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D0E237-2656-4120-A6FC-8D32872E1B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713" y="3236514"/>
            <a:ext cx="1024370" cy="1024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29B496-799B-4829-AF7E-C5B067CBC0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278"/>
          <a:stretch/>
        </p:blipFill>
        <p:spPr>
          <a:xfrm>
            <a:off x="6624294" y="4498667"/>
            <a:ext cx="2286000" cy="19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6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B5247D8-0DE7-4CFD-B484-FFB96D6123A8}"/>
              </a:ext>
            </a:extLst>
          </p:cNvPr>
          <p:cNvSpPr txBox="1"/>
          <p:nvPr/>
        </p:nvSpPr>
        <p:spPr>
          <a:xfrm>
            <a:off x="653075" y="1700836"/>
            <a:ext cx="1310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: </a:t>
            </a:r>
            <a:r>
              <a:rPr lang="ko-KR" altLang="en-US" sz="2133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크롤링 한 댓글을 </a:t>
            </a:r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‘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단어</a:t>
            </a:r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’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or</a:t>
            </a:r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 ‘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형태소</a:t>
            </a:r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’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or</a:t>
            </a:r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 ‘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음절</a:t>
            </a:r>
            <a:r>
              <a:rPr lang="en-US" altLang="ko-KR" sz="2133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’  </a:t>
            </a:r>
            <a:r>
              <a:rPr lang="ko-KR" altLang="en-US" sz="2133" b="1" dirty="0">
                <a:solidFill>
                  <a:schemeClr val="bg2">
                    <a:lumMod val="25000"/>
                  </a:schemeClr>
                </a:solidFill>
                <a:ea typeface="-윤고딕320" panose="02030504000101010101" pitchFamily="18" charset="-127"/>
              </a:rPr>
              <a:t>형태로 토큰화를 진행하기 위한 작업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67C72-D5FD-4B6D-8C9D-EDF1B7ED0000}"/>
              </a:ext>
            </a:extLst>
          </p:cNvPr>
          <p:cNvSpPr txBox="1"/>
          <p:nvPr/>
        </p:nvSpPr>
        <p:spPr>
          <a:xfrm>
            <a:off x="45576" y="9389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분석 설명 과정</a:t>
            </a:r>
          </a:p>
        </p:txBody>
      </p:sp>
      <p:sp>
        <p:nvSpPr>
          <p:cNvPr id="12" name="제목 7">
            <a:extLst>
              <a:ext uri="{FF2B5EF4-FFF2-40B4-BE49-F238E27FC236}">
                <a16:creationId xmlns:a16="http://schemas.microsoft.com/office/drawing/2014/main" id="{8B6CDECA-0F57-478B-9523-A8E298798EAB}"/>
              </a:ext>
            </a:extLst>
          </p:cNvPr>
          <p:cNvSpPr txBox="1">
            <a:spLocks/>
          </p:cNvSpPr>
          <p:nvPr/>
        </p:nvSpPr>
        <p:spPr>
          <a:xfrm>
            <a:off x="-1689027" y="840597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텍스트데이터 토큰화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7632024-84C6-4F47-A595-319EB09B7D46}"/>
              </a:ext>
            </a:extLst>
          </p:cNvPr>
          <p:cNvGrpSpPr/>
          <p:nvPr/>
        </p:nvGrpSpPr>
        <p:grpSpPr>
          <a:xfrm>
            <a:off x="802981" y="2735487"/>
            <a:ext cx="10744585" cy="4140986"/>
            <a:chOff x="898529" y="2717014"/>
            <a:chExt cx="10744585" cy="414098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24D5DA-FD87-4882-AD44-EBAE46BDFF57}"/>
                </a:ext>
              </a:extLst>
            </p:cNvPr>
            <p:cNvSpPr/>
            <p:nvPr/>
          </p:nvSpPr>
          <p:spPr>
            <a:xfrm>
              <a:off x="1384126" y="2717014"/>
              <a:ext cx="9726460" cy="1586529"/>
            </a:xfrm>
            <a:prstGeom prst="rect">
              <a:avLst/>
            </a:prstGeom>
            <a:solidFill>
              <a:srgbClr val="FAF6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03EF9-04E3-44AB-93F2-9A21452076C1}"/>
                </a:ext>
              </a:extLst>
            </p:cNvPr>
            <p:cNvSpPr txBox="1"/>
            <p:nvPr/>
          </p:nvSpPr>
          <p:spPr>
            <a:xfrm>
              <a:off x="1460109" y="2924537"/>
              <a:ext cx="3546553" cy="74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33" b="1" dirty="0">
                  <a:solidFill>
                    <a:srgbClr val="C63A3A"/>
                  </a:solidFill>
                  <a:latin typeface="+mj-lt"/>
                  <a:ea typeface="-윤고딕320" panose="02030504000101010101" pitchFamily="18" charset="-127"/>
                </a:rPr>
                <a:t>토큰화 예시 </a:t>
              </a:r>
              <a:endParaRPr lang="en-US" altLang="ko-KR" sz="2133" b="1" dirty="0">
                <a:solidFill>
                  <a:srgbClr val="C63A3A"/>
                </a:solidFill>
                <a:latin typeface="+mj-lt"/>
                <a:ea typeface="-윤고딕320" panose="02030504000101010101" pitchFamily="18" charset="-127"/>
              </a:endParaRPr>
            </a:p>
            <a:p>
              <a:endParaRPr lang="en-US" altLang="ko-KR" sz="2133" b="1" dirty="0">
                <a:latin typeface="+mj-lt"/>
                <a:ea typeface="-윤고딕320" panose="0203050400010101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C5A9A88-5ED5-4063-B5F7-6E5D793D309B}"/>
                </a:ext>
              </a:extLst>
            </p:cNvPr>
            <p:cNvSpPr/>
            <p:nvPr/>
          </p:nvSpPr>
          <p:spPr>
            <a:xfrm>
              <a:off x="898529" y="5489151"/>
              <a:ext cx="1828800" cy="2192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3E843A-F09D-49F8-BA9A-BC13B0D3F0A1}"/>
                </a:ext>
              </a:extLst>
            </p:cNvPr>
            <p:cNvSpPr/>
            <p:nvPr/>
          </p:nvSpPr>
          <p:spPr>
            <a:xfrm>
              <a:off x="6611689" y="5489151"/>
              <a:ext cx="1828800" cy="2192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7E9EAEA-B365-4C1A-B7A1-48F3E383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78080" y="4275334"/>
              <a:ext cx="536722" cy="102437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82CC31-43C2-4B27-9CF4-711DC8C4BFB8}"/>
                </a:ext>
              </a:extLst>
            </p:cNvPr>
            <p:cNvSpPr/>
            <p:nvPr/>
          </p:nvSpPr>
          <p:spPr>
            <a:xfrm>
              <a:off x="1384126" y="5121012"/>
              <a:ext cx="9726460" cy="1586529"/>
            </a:xfrm>
            <a:prstGeom prst="rect">
              <a:avLst/>
            </a:prstGeom>
            <a:solidFill>
              <a:srgbClr val="FAF6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A03EF9-04E3-44AB-93F2-9A21452076C1}"/>
                </a:ext>
              </a:extLst>
            </p:cNvPr>
            <p:cNvSpPr txBox="1"/>
            <p:nvPr/>
          </p:nvSpPr>
          <p:spPr>
            <a:xfrm>
              <a:off x="1272510" y="5373915"/>
              <a:ext cx="25355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+mj-lt"/>
                  <a:ea typeface="-윤고딕320" panose="02030504000101010101" pitchFamily="18" charset="-127"/>
                </a:rPr>
                <a:t> </a:t>
              </a:r>
              <a:r>
                <a:rPr lang="ko-KR" altLang="en-US" sz="2000" b="1">
                  <a:solidFill>
                    <a:srgbClr val="C63A3A"/>
                  </a:solidFill>
                  <a:latin typeface="+mj-lt"/>
                  <a:ea typeface="-윤고딕320" panose="02030504000101010101" pitchFamily="18" charset="-127"/>
                </a:rPr>
                <a:t>형태소 단위의 토큰화</a:t>
              </a:r>
              <a:r>
                <a:rPr lang="en-US" altLang="ko-KR" sz="2000" b="1" dirty="0">
                  <a:solidFill>
                    <a:srgbClr val="C63A3A"/>
                  </a:solidFill>
                  <a:latin typeface="+mj-lt"/>
                  <a:ea typeface="-윤고딕320" panose="02030504000101010101" pitchFamily="18" charset="-127"/>
                </a:rPr>
                <a:t>: </a:t>
              </a:r>
              <a:r>
                <a:rPr lang="en-US" altLang="ko-KR" sz="2000" b="1" dirty="0">
                  <a:latin typeface="+mj-lt"/>
                  <a:ea typeface="-윤고딕320" panose="02030504000101010101" pitchFamily="18" charset="-127"/>
                </a:rPr>
                <a:t>  </a:t>
              </a:r>
            </a:p>
            <a:p>
              <a:r>
                <a:rPr lang="en-US" altLang="ko-KR" sz="2000" b="1" dirty="0">
                  <a:latin typeface="+mj-lt"/>
                  <a:ea typeface="-윤고딕320" panose="02030504000101010101" pitchFamily="18" charset="-127"/>
                </a:rPr>
                <a:t>                    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A03EF9-04E3-44AB-93F2-9A21452076C1}"/>
                </a:ext>
              </a:extLst>
            </p:cNvPr>
            <p:cNvSpPr txBox="1"/>
            <p:nvPr/>
          </p:nvSpPr>
          <p:spPr>
            <a:xfrm>
              <a:off x="1460110" y="6150114"/>
              <a:ext cx="40521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63A3A"/>
                  </a:solidFill>
                  <a:latin typeface="+mj-lt"/>
                  <a:ea typeface="-윤고딕320" panose="02030504000101010101" pitchFamily="18" charset="-127"/>
                </a:rPr>
                <a:t>단어 단위의 토큰화</a:t>
              </a:r>
              <a:r>
                <a:rPr lang="en-US" altLang="ko-KR" sz="2000" b="1" dirty="0">
                  <a:solidFill>
                    <a:srgbClr val="C63A3A"/>
                  </a:solidFill>
                  <a:latin typeface="+mj-lt"/>
                  <a:ea typeface="-윤고딕320" panose="02030504000101010101" pitchFamily="18" charset="-127"/>
                </a:rPr>
                <a:t>:</a:t>
              </a:r>
              <a:r>
                <a:rPr lang="ko-KR" altLang="en-US" sz="2000" b="1" dirty="0">
                  <a:solidFill>
                    <a:srgbClr val="C63A3A"/>
                  </a:solidFill>
                  <a:latin typeface="+mj-lt"/>
                  <a:ea typeface="-윤고딕320" panose="02030504000101010101" pitchFamily="18" charset="-127"/>
                </a:rPr>
                <a:t> </a:t>
              </a:r>
              <a:endParaRPr lang="en-US" altLang="ko-KR" sz="2000" b="1" dirty="0">
                <a:solidFill>
                  <a:srgbClr val="C63A3A"/>
                </a:solidFill>
                <a:latin typeface="+mj-lt"/>
                <a:ea typeface="-윤고딕320" panose="02030504000101010101" pitchFamily="18" charset="-127"/>
              </a:endParaRPr>
            </a:p>
            <a:p>
              <a:r>
                <a:rPr lang="en-US" altLang="ko-KR" sz="2000" b="1" dirty="0">
                  <a:latin typeface="+mj-lt"/>
                  <a:ea typeface="-윤고딕320" panose="02030504000101010101" pitchFamily="18" charset="-127"/>
                </a:rPr>
                <a:t>                                    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B06BE8-79E4-46FA-84CD-10E016C052E7}"/>
                </a:ext>
              </a:extLst>
            </p:cNvPr>
            <p:cNvSpPr txBox="1"/>
            <p:nvPr/>
          </p:nvSpPr>
          <p:spPr>
            <a:xfrm>
              <a:off x="3808105" y="6133883"/>
              <a:ext cx="773795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200" b="1" dirty="0">
                  <a:latin typeface="+mj-lt"/>
                  <a:ea typeface="-윤고딕320" panose="02030504000101010101" pitchFamily="18" charset="-127"/>
                </a:rPr>
                <a:t> [‘</a:t>
              </a:r>
              <a:r>
                <a:rPr lang="ko-KR" altLang="en-US" sz="2200" b="1" dirty="0">
                  <a:latin typeface="+mj-lt"/>
                  <a:ea typeface="-윤고딕320" panose="02030504000101010101" pitchFamily="18" charset="-127"/>
                </a:rPr>
                <a:t>일</a:t>
              </a:r>
              <a:r>
                <a:rPr lang="en-US" altLang="ko-KR" sz="2200" b="1" dirty="0">
                  <a:latin typeface="+mj-lt"/>
                  <a:ea typeface="-윤고딕320" panose="02030504000101010101" pitchFamily="18" charset="-127"/>
                </a:rPr>
                <a:t>’, ‘</a:t>
              </a:r>
              <a:r>
                <a:rPr lang="ko-KR" altLang="en-US" sz="2200" b="1" dirty="0">
                  <a:latin typeface="+mj-lt"/>
                  <a:ea typeface="-윤고딕320" panose="02030504000101010101" pitchFamily="18" charset="-127"/>
                </a:rPr>
                <a:t>당신</a:t>
              </a:r>
              <a:r>
                <a:rPr lang="en-US" altLang="ko-KR" sz="2200" b="1" dirty="0">
                  <a:latin typeface="+mj-lt"/>
                  <a:ea typeface="-윤고딕320" panose="02030504000101010101" pitchFamily="18" charset="-127"/>
                </a:rPr>
                <a:t>’, ‘</a:t>
              </a:r>
              <a:r>
                <a:rPr lang="ko-KR" altLang="en-US" sz="2200" b="1" dirty="0">
                  <a:latin typeface="+mj-lt"/>
                  <a:ea typeface="-윤고딕320" panose="02030504000101010101" pitchFamily="18" charset="-127"/>
                </a:rPr>
                <a:t>연휴</a:t>
              </a:r>
              <a:r>
                <a:rPr lang="en-US" altLang="ko-KR" sz="2200" b="1" dirty="0">
                  <a:latin typeface="+mj-lt"/>
                  <a:ea typeface="-윤고딕320" panose="02030504000101010101" pitchFamily="18" charset="-127"/>
                </a:rPr>
                <a:t>’, ‘</a:t>
              </a:r>
              <a:r>
                <a:rPr lang="ko-KR" altLang="en-US" sz="2200" b="1" dirty="0">
                  <a:latin typeface="+mj-lt"/>
                  <a:ea typeface="-윤고딕320" panose="02030504000101010101" pitchFamily="18" charset="-127"/>
                </a:rPr>
                <a:t>여행</a:t>
              </a:r>
              <a:r>
                <a:rPr lang="en-US" altLang="ko-KR" sz="2200" b="1" dirty="0">
                  <a:latin typeface="+mj-lt"/>
                  <a:ea typeface="-윤고딕320" panose="02030504000101010101" pitchFamily="18" charset="-127"/>
                </a:rPr>
                <a:t>’]</a:t>
              </a:r>
              <a:endParaRPr lang="ko-KR" altLang="en-US" sz="22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01C959-30D3-471B-AFB3-3DDBCD16C174}"/>
                </a:ext>
              </a:extLst>
            </p:cNvPr>
            <p:cNvSpPr txBox="1"/>
            <p:nvPr/>
          </p:nvSpPr>
          <p:spPr>
            <a:xfrm>
              <a:off x="3109758" y="3568153"/>
              <a:ext cx="85333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+mj-lt"/>
                  <a:ea typeface="-윤고딕320" panose="02030504000101010101" pitchFamily="18" charset="-127"/>
                </a:rPr>
                <a:t>[</a:t>
              </a:r>
              <a:r>
                <a:rPr lang="ko-KR" altLang="en-US" sz="2400" b="1" dirty="0">
                  <a:latin typeface="+mj-lt"/>
                  <a:ea typeface="-윤고딕320" panose="02030504000101010101" pitchFamily="18" charset="-127"/>
                </a:rPr>
                <a:t>열심히 일한 당신</a:t>
              </a:r>
              <a:r>
                <a:rPr lang="en-US" altLang="ko-KR" sz="2400" b="1" dirty="0">
                  <a:latin typeface="+mj-lt"/>
                  <a:ea typeface="-윤고딕320" panose="02030504000101010101" pitchFamily="18" charset="-127"/>
                </a:rPr>
                <a:t>, </a:t>
              </a:r>
              <a:r>
                <a:rPr lang="ko-KR" altLang="en-US" sz="2400" b="1" dirty="0">
                  <a:latin typeface="+mj-lt"/>
                  <a:ea typeface="-윤고딕320" panose="02030504000101010101" pitchFamily="18" charset="-127"/>
                </a:rPr>
                <a:t>연휴에는 여행을 가봐요</a:t>
              </a:r>
              <a:r>
                <a:rPr lang="en-US" altLang="ko-KR" sz="2400" b="1" dirty="0">
                  <a:latin typeface="+mj-lt"/>
                  <a:ea typeface="-윤고딕320" panose="02030504000101010101" pitchFamily="18" charset="-127"/>
                </a:rPr>
                <a:t>]</a:t>
              </a:r>
              <a:endParaRPr lang="ko-KR" altLang="en-US" sz="24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98737D-7F4F-42F7-9F8C-9C1C6AFEB554}"/>
              </a:ext>
            </a:extLst>
          </p:cNvPr>
          <p:cNvSpPr txBox="1"/>
          <p:nvPr/>
        </p:nvSpPr>
        <p:spPr>
          <a:xfrm>
            <a:off x="3823612" y="5389919"/>
            <a:ext cx="7723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lt"/>
                <a:ea typeface="-윤고딕320" panose="02030504000101010101" pitchFamily="18" charset="-127"/>
              </a:rPr>
              <a:t>[‘</a:t>
            </a:r>
            <a:r>
              <a:rPr lang="ko-KR" altLang="en-US" sz="2000" b="1" dirty="0">
                <a:latin typeface="+mj-lt"/>
                <a:ea typeface="-윤고딕320" panose="02030504000101010101" pitchFamily="18" charset="-127"/>
              </a:rPr>
              <a:t>열심히</a:t>
            </a:r>
            <a:r>
              <a:rPr lang="en-US" altLang="ko-KR" sz="2000" b="1" dirty="0">
                <a:latin typeface="+mj-lt"/>
                <a:ea typeface="-윤고딕320" panose="02030504000101010101" pitchFamily="18" charset="-127"/>
              </a:rPr>
              <a:t>’, ‘</a:t>
            </a:r>
            <a:r>
              <a:rPr lang="ko-KR" altLang="en-US" sz="2000" b="1" dirty="0">
                <a:latin typeface="+mj-lt"/>
                <a:ea typeface="-윤고딕320" panose="02030504000101010101" pitchFamily="18" charset="-127"/>
              </a:rPr>
              <a:t>일한</a:t>
            </a:r>
            <a:r>
              <a:rPr lang="en-US" altLang="ko-KR" sz="2000" b="1" dirty="0">
                <a:latin typeface="+mj-lt"/>
                <a:ea typeface="-윤고딕320" panose="02030504000101010101" pitchFamily="18" charset="-127"/>
              </a:rPr>
              <a:t>’, ‘</a:t>
            </a:r>
            <a:r>
              <a:rPr lang="ko-KR" altLang="en-US" sz="2000" b="1" dirty="0">
                <a:latin typeface="+mj-lt"/>
                <a:ea typeface="-윤고딕320" panose="02030504000101010101" pitchFamily="18" charset="-127"/>
              </a:rPr>
              <a:t>당신</a:t>
            </a:r>
            <a:r>
              <a:rPr lang="en-US" altLang="ko-KR" sz="2000" b="1" dirty="0">
                <a:latin typeface="+mj-lt"/>
                <a:ea typeface="-윤고딕320" panose="02030504000101010101" pitchFamily="18" charset="-127"/>
              </a:rPr>
              <a:t>’, ‘</a:t>
            </a:r>
            <a:r>
              <a:rPr lang="ko-KR" altLang="en-US" sz="2000" b="1" dirty="0">
                <a:latin typeface="+mj-lt"/>
                <a:ea typeface="-윤고딕320" panose="02030504000101010101" pitchFamily="18" charset="-127"/>
              </a:rPr>
              <a:t>연휴</a:t>
            </a:r>
            <a:r>
              <a:rPr lang="en-US" altLang="ko-KR" sz="2000" b="1" dirty="0">
                <a:latin typeface="+mj-lt"/>
                <a:ea typeface="-윤고딕320" panose="02030504000101010101" pitchFamily="18" charset="-127"/>
              </a:rPr>
              <a:t>’, ‘</a:t>
            </a:r>
            <a:r>
              <a:rPr lang="ko-KR" altLang="en-US" sz="2000" b="1" dirty="0">
                <a:latin typeface="+mj-lt"/>
                <a:ea typeface="-윤고딕320" panose="02030504000101010101" pitchFamily="18" charset="-127"/>
              </a:rPr>
              <a:t>에</a:t>
            </a:r>
            <a:r>
              <a:rPr lang="en-US" altLang="ko-KR" sz="2000" b="1" dirty="0">
                <a:latin typeface="+mj-lt"/>
                <a:ea typeface="-윤고딕320" panose="02030504000101010101" pitchFamily="18" charset="-127"/>
              </a:rPr>
              <a:t>’, ‘</a:t>
            </a:r>
            <a:r>
              <a:rPr lang="ko-KR" altLang="en-US" sz="2000" b="1" dirty="0">
                <a:latin typeface="+mj-lt"/>
                <a:ea typeface="-윤고딕320" panose="02030504000101010101" pitchFamily="18" charset="-127"/>
              </a:rPr>
              <a:t>는</a:t>
            </a:r>
            <a:r>
              <a:rPr lang="en-US" altLang="ko-KR" sz="2000" b="1" dirty="0">
                <a:latin typeface="+mj-lt"/>
                <a:ea typeface="-윤고딕320" panose="02030504000101010101" pitchFamily="18" charset="-127"/>
              </a:rPr>
              <a:t>’, ‘</a:t>
            </a:r>
            <a:r>
              <a:rPr lang="ko-KR" altLang="en-US" sz="2000" b="1" dirty="0">
                <a:latin typeface="+mj-lt"/>
                <a:ea typeface="-윤고딕320" panose="02030504000101010101" pitchFamily="18" charset="-127"/>
              </a:rPr>
              <a:t>여행</a:t>
            </a:r>
            <a:r>
              <a:rPr lang="en-US" altLang="ko-KR" sz="2000" b="1" dirty="0">
                <a:latin typeface="+mj-lt"/>
                <a:ea typeface="-윤고딕320" panose="02030504000101010101" pitchFamily="18" charset="-127"/>
              </a:rPr>
              <a:t>’, ‘</a:t>
            </a:r>
            <a:r>
              <a:rPr lang="ko-KR" altLang="en-US" sz="2000" b="1" dirty="0">
                <a:latin typeface="+mj-lt"/>
                <a:ea typeface="-윤고딕320" panose="02030504000101010101" pitchFamily="18" charset="-127"/>
              </a:rPr>
              <a:t>을</a:t>
            </a:r>
            <a:r>
              <a:rPr lang="en-US" altLang="ko-KR" sz="2000" b="1" dirty="0">
                <a:latin typeface="+mj-lt"/>
                <a:ea typeface="-윤고딕320" panose="02030504000101010101" pitchFamily="18" charset="-127"/>
              </a:rPr>
              <a:t>’, ‘</a:t>
            </a:r>
            <a:r>
              <a:rPr lang="ko-KR" altLang="en-US" sz="2000" b="1" dirty="0">
                <a:latin typeface="+mj-lt"/>
                <a:ea typeface="-윤고딕320" panose="02030504000101010101" pitchFamily="18" charset="-127"/>
              </a:rPr>
              <a:t>가보</a:t>
            </a:r>
            <a:r>
              <a:rPr lang="en-US" altLang="ko-KR" sz="2000" b="1" dirty="0">
                <a:latin typeface="+mj-lt"/>
                <a:ea typeface="-윤고딕320" panose="02030504000101010101" pitchFamily="18" charset="-127"/>
              </a:rPr>
              <a:t>’, ‘</a:t>
            </a:r>
            <a:r>
              <a:rPr lang="ko-KR" altLang="en-US" sz="2000" b="1" dirty="0">
                <a:latin typeface="+mj-lt"/>
                <a:ea typeface="-윤고딕320" panose="02030504000101010101" pitchFamily="18" charset="-127"/>
              </a:rPr>
              <a:t>아요</a:t>
            </a:r>
            <a:r>
              <a:rPr lang="en-US" altLang="ko-KR" sz="2000" b="1" dirty="0">
                <a:latin typeface="+mj-lt"/>
                <a:ea typeface="-윤고딕320" panose="02030504000101010101" pitchFamily="18" charset="-127"/>
              </a:rPr>
              <a:t>’]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6846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F0442133-DC95-481F-BB0B-821D1F8B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72" y="3074495"/>
            <a:ext cx="1067934" cy="295842"/>
          </a:xfrm>
          <a:prstGeom prst="rect">
            <a:avLst/>
          </a:prstGeom>
        </p:spPr>
      </p:pic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139376" y="1971351"/>
            <a:ext cx="2691617" cy="763600"/>
          </a:xfrm>
          <a:prstGeom prst="rect">
            <a:avLst/>
          </a:prstGeom>
          <a:noFill/>
          <a:ln w="38100"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l">
              <a:buClr>
                <a:srgbClr val="000000"/>
              </a:buClr>
              <a:buFont typeface="Arial"/>
            </a:pPr>
            <a:r>
              <a:rPr lang="en-US" altLang="ko-KR" sz="21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21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댓글 데이터 특징 </a:t>
            </a:r>
            <a:br>
              <a:rPr lang="en-US" altLang="ko-KR" sz="21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</a:br>
            <a:endParaRPr lang="ko-KR" altLang="en-US" sz="2133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E51F1E-362C-4AF7-BFCB-9428F6541105}"/>
              </a:ext>
            </a:extLst>
          </p:cNvPr>
          <p:cNvSpPr/>
          <p:nvPr/>
        </p:nvSpPr>
        <p:spPr>
          <a:xfrm>
            <a:off x="888763" y="5480704"/>
            <a:ext cx="1857285" cy="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67C72-D5FD-4B6D-8C9D-EDF1B7ED0000}"/>
              </a:ext>
            </a:extLst>
          </p:cNvPr>
          <p:cNvSpPr txBox="1"/>
          <p:nvPr/>
        </p:nvSpPr>
        <p:spPr>
          <a:xfrm>
            <a:off x="45576" y="9389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분석 설명 과정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98C051-D2AC-4271-88A8-00EDEC116D24}"/>
              </a:ext>
            </a:extLst>
          </p:cNvPr>
          <p:cNvSpPr/>
          <p:nvPr/>
        </p:nvSpPr>
        <p:spPr>
          <a:xfrm>
            <a:off x="10252203" y="3887482"/>
            <a:ext cx="1849749" cy="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080BE49-840D-4229-A447-165FDC339D8F}"/>
              </a:ext>
            </a:extLst>
          </p:cNvPr>
          <p:cNvGrpSpPr/>
          <p:nvPr/>
        </p:nvGrpSpPr>
        <p:grpSpPr>
          <a:xfrm>
            <a:off x="2970304" y="1213309"/>
            <a:ext cx="4449388" cy="6714136"/>
            <a:chOff x="2139701" y="1183591"/>
            <a:chExt cx="4355044" cy="671413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10CA1E-B3AC-4A93-82EF-02FD900F92DE}"/>
                </a:ext>
              </a:extLst>
            </p:cNvPr>
            <p:cNvSpPr txBox="1"/>
            <p:nvPr/>
          </p:nvSpPr>
          <p:spPr>
            <a:xfrm>
              <a:off x="3027813" y="3179259"/>
              <a:ext cx="1407758" cy="502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67" spc="-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내부 요인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EB1701A-2F42-4F84-A60B-9BF3B2F0F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55" r="64439" b="-472"/>
            <a:stretch/>
          </p:blipFill>
          <p:spPr>
            <a:xfrm>
              <a:off x="2139701" y="1183591"/>
              <a:ext cx="4355044" cy="671413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8AC427-ABF2-4350-BE84-FD2CAAC87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032" y="2041387"/>
              <a:ext cx="3099163" cy="499854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C275F4-CB3F-45CD-AEA0-1199F27051E9}"/>
                </a:ext>
              </a:extLst>
            </p:cNvPr>
            <p:cNvSpPr/>
            <p:nvPr/>
          </p:nvSpPr>
          <p:spPr>
            <a:xfrm>
              <a:off x="3803880" y="1627269"/>
              <a:ext cx="1095465" cy="356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69DCB0-72D2-4735-9FBB-D8AF6C28CC65}"/>
              </a:ext>
            </a:extLst>
          </p:cNvPr>
          <p:cNvGrpSpPr/>
          <p:nvPr/>
        </p:nvGrpSpPr>
        <p:grpSpPr>
          <a:xfrm>
            <a:off x="6997003" y="1167797"/>
            <a:ext cx="4543518" cy="6714136"/>
            <a:chOff x="6380422" y="1080115"/>
            <a:chExt cx="4543518" cy="67141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7B2A8BE-BA49-4FE4-8637-BD107130DD5A}"/>
                </a:ext>
              </a:extLst>
            </p:cNvPr>
            <p:cNvGrpSpPr/>
            <p:nvPr/>
          </p:nvGrpSpPr>
          <p:grpSpPr>
            <a:xfrm>
              <a:off x="6380422" y="1080115"/>
              <a:ext cx="4543518" cy="6714136"/>
              <a:chOff x="6255697" y="1164683"/>
              <a:chExt cx="4355044" cy="671413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3439E5C-BD2D-4CE3-854D-86E7F27E40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655" r="64439" b="-472"/>
              <a:stretch/>
            </p:blipFill>
            <p:spPr>
              <a:xfrm>
                <a:off x="6255697" y="1164683"/>
                <a:ext cx="4355044" cy="6714136"/>
              </a:xfrm>
              <a:prstGeom prst="rect">
                <a:avLst/>
              </a:prstGeom>
            </p:spPr>
          </p:pic>
          <p:pic>
            <p:nvPicPr>
              <p:cNvPr id="10" name="그림 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F82C711-3D70-49A3-B2EE-F02830621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7"/>
              <a:stretch/>
            </p:blipFill>
            <p:spPr>
              <a:xfrm>
                <a:off x="6927916" y="2041387"/>
                <a:ext cx="3081728" cy="5346192"/>
              </a:xfrm>
              <a:prstGeom prst="rect">
                <a:avLst/>
              </a:prstGeom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8648848" y="3954117"/>
              <a:ext cx="952723" cy="254140"/>
            </a:xfrm>
            <a:prstGeom prst="rect">
              <a:avLst/>
            </a:prstGeom>
            <a:noFill/>
            <a:ln w="38100">
              <a:solidFill>
                <a:srgbClr val="C63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3F7DAB0-7C3B-46B7-BBA0-7E210F41EC55}"/>
                </a:ext>
              </a:extLst>
            </p:cNvPr>
            <p:cNvSpPr/>
            <p:nvPr/>
          </p:nvSpPr>
          <p:spPr>
            <a:xfrm>
              <a:off x="8571766" y="5621310"/>
              <a:ext cx="1708237" cy="278897"/>
            </a:xfrm>
            <a:prstGeom prst="rect">
              <a:avLst/>
            </a:prstGeom>
            <a:noFill/>
            <a:ln w="38100">
              <a:solidFill>
                <a:srgbClr val="C63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D183DC9-1F5F-40C7-9085-5EA2A5D846EC}"/>
                </a:ext>
              </a:extLst>
            </p:cNvPr>
            <p:cNvSpPr/>
            <p:nvPr/>
          </p:nvSpPr>
          <p:spPr>
            <a:xfrm>
              <a:off x="8510617" y="4629915"/>
              <a:ext cx="952723" cy="254140"/>
            </a:xfrm>
            <a:prstGeom prst="rect">
              <a:avLst/>
            </a:prstGeom>
            <a:noFill/>
            <a:ln w="38100">
              <a:solidFill>
                <a:srgbClr val="C63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B02C8D1-FC07-4D4F-84A3-34D93474E78D}"/>
                </a:ext>
              </a:extLst>
            </p:cNvPr>
            <p:cNvSpPr/>
            <p:nvPr/>
          </p:nvSpPr>
          <p:spPr>
            <a:xfrm>
              <a:off x="8648847" y="6587771"/>
              <a:ext cx="952723" cy="254140"/>
            </a:xfrm>
            <a:prstGeom prst="rect">
              <a:avLst/>
            </a:prstGeom>
            <a:noFill/>
            <a:ln w="38100">
              <a:solidFill>
                <a:srgbClr val="C63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36" name="Google Shape;265;p35">
            <a:extLst>
              <a:ext uri="{FF2B5EF4-FFF2-40B4-BE49-F238E27FC236}">
                <a16:creationId xmlns:a16="http://schemas.microsoft.com/office/drawing/2014/main" id="{D135F1C5-A6A3-4605-A00E-410BB15882E2}"/>
              </a:ext>
            </a:extLst>
          </p:cNvPr>
          <p:cNvSpPr txBox="1">
            <a:spLocks/>
          </p:cNvSpPr>
          <p:nvPr/>
        </p:nvSpPr>
        <p:spPr>
          <a:xfrm>
            <a:off x="651479" y="2803951"/>
            <a:ext cx="1494282" cy="763600"/>
          </a:xfrm>
          <a:prstGeom prst="rect">
            <a:avLst/>
          </a:prstGeom>
          <a:noFill/>
          <a:ln w="38100"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pPr algn="l">
              <a:buClr>
                <a:srgbClr val="000000"/>
              </a:buClr>
              <a:buFont typeface="Arial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간결함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</a:b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256" name="그림 255">
            <a:extLst>
              <a:ext uri="{FF2B5EF4-FFF2-40B4-BE49-F238E27FC236}">
                <a16:creationId xmlns:a16="http://schemas.microsoft.com/office/drawing/2014/main" id="{5843594E-7777-4713-8FD1-AE9270099E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" t="15284" r="92063" b="43625"/>
          <a:stretch/>
        </p:blipFill>
        <p:spPr>
          <a:xfrm>
            <a:off x="272594" y="2485306"/>
            <a:ext cx="432048" cy="1262890"/>
          </a:xfrm>
          <a:prstGeom prst="rect">
            <a:avLst/>
          </a:prstGeom>
        </p:spPr>
      </p:pic>
      <p:sp>
        <p:nvSpPr>
          <p:cNvPr id="2" name="제목 7">
            <a:extLst>
              <a:ext uri="{FF2B5EF4-FFF2-40B4-BE49-F238E27FC236}">
                <a16:creationId xmlns:a16="http://schemas.microsoft.com/office/drawing/2014/main" id="{FFE1004F-C17C-4544-8F8F-4EF79BD78D93}"/>
              </a:ext>
            </a:extLst>
          </p:cNvPr>
          <p:cNvSpPr txBox="1">
            <a:spLocks/>
          </p:cNvSpPr>
          <p:nvPr/>
        </p:nvSpPr>
        <p:spPr>
          <a:xfrm>
            <a:off x="-1689027" y="840597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텍스트데이터 토큰화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01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E51F1E-362C-4AF7-BFCB-9428F6541105}"/>
              </a:ext>
            </a:extLst>
          </p:cNvPr>
          <p:cNvSpPr/>
          <p:nvPr/>
        </p:nvSpPr>
        <p:spPr>
          <a:xfrm>
            <a:off x="888763" y="5480704"/>
            <a:ext cx="1857285" cy="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39D79-BACA-4C6F-A6A0-34570E700307}"/>
              </a:ext>
            </a:extLst>
          </p:cNvPr>
          <p:cNvSpPr txBox="1"/>
          <p:nvPr/>
        </p:nvSpPr>
        <p:spPr>
          <a:xfrm>
            <a:off x="45576" y="9389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분석 설명 과정</a:t>
            </a:r>
          </a:p>
        </p:txBody>
      </p:sp>
      <p:sp>
        <p:nvSpPr>
          <p:cNvPr id="39" name="Google Shape;265;p35">
            <a:extLst>
              <a:ext uri="{FF2B5EF4-FFF2-40B4-BE49-F238E27FC236}">
                <a16:creationId xmlns:a16="http://schemas.microsoft.com/office/drawing/2014/main" id="{CF304FF6-678D-449C-B164-B786C32427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376" y="1971351"/>
            <a:ext cx="2691617" cy="763600"/>
          </a:xfrm>
          <a:prstGeom prst="rect">
            <a:avLst/>
          </a:prstGeom>
          <a:noFill/>
          <a:ln w="38100"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l">
              <a:buClr>
                <a:srgbClr val="000000"/>
              </a:buClr>
              <a:buFont typeface="Arial"/>
            </a:pPr>
            <a:r>
              <a:rPr lang="en-US" altLang="ko-KR" sz="21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21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댓글 데이터 특징 </a:t>
            </a:r>
            <a:br>
              <a:rPr lang="en-US" altLang="ko-KR" sz="21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</a:br>
            <a:endParaRPr lang="ko-KR" altLang="en-US" sz="2133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578D94-134A-45EB-93FE-FAC1142B3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" t="9820" r="90826" b="70090"/>
          <a:stretch/>
        </p:blipFill>
        <p:spPr>
          <a:xfrm>
            <a:off x="173464" y="2811683"/>
            <a:ext cx="576064" cy="12961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CC9103-365C-45B6-BA2F-61CA0BAD0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9" y="3137405"/>
            <a:ext cx="1512005" cy="291596"/>
          </a:xfrm>
          <a:prstGeom prst="rect">
            <a:avLst/>
          </a:prstGeom>
        </p:spPr>
      </p:pic>
      <p:sp>
        <p:nvSpPr>
          <p:cNvPr id="43" name="Google Shape;265;p35">
            <a:extLst>
              <a:ext uri="{FF2B5EF4-FFF2-40B4-BE49-F238E27FC236}">
                <a16:creationId xmlns:a16="http://schemas.microsoft.com/office/drawing/2014/main" id="{5ACE0D39-1C53-4698-B19B-C2D87446375B}"/>
              </a:ext>
            </a:extLst>
          </p:cNvPr>
          <p:cNvSpPr txBox="1">
            <a:spLocks/>
          </p:cNvSpPr>
          <p:nvPr/>
        </p:nvSpPr>
        <p:spPr>
          <a:xfrm>
            <a:off x="674948" y="2920891"/>
            <a:ext cx="1788623" cy="763600"/>
          </a:xfrm>
          <a:prstGeom prst="rect">
            <a:avLst/>
          </a:prstGeom>
          <a:noFill/>
          <a:ln w="38100"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pPr algn="l">
              <a:buClr>
                <a:srgbClr val="000000"/>
              </a:buClr>
              <a:buFont typeface="Arial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맞춤법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X</a:t>
            </a:r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</a:b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2E9B987-38CF-4CBA-B250-35B4FC8D3EE6}"/>
              </a:ext>
            </a:extLst>
          </p:cNvPr>
          <p:cNvSpPr/>
          <p:nvPr/>
        </p:nvSpPr>
        <p:spPr>
          <a:xfrm>
            <a:off x="6425997" y="5353523"/>
            <a:ext cx="1119196" cy="356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DEFD41-CBF6-4679-B0DE-57C83FFF8F47}"/>
              </a:ext>
            </a:extLst>
          </p:cNvPr>
          <p:cNvGrpSpPr/>
          <p:nvPr/>
        </p:nvGrpSpPr>
        <p:grpSpPr>
          <a:xfrm>
            <a:off x="6853849" y="1159657"/>
            <a:ext cx="4449388" cy="6714136"/>
            <a:chOff x="6441789" y="1572066"/>
            <a:chExt cx="4449388" cy="671413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0CB9D9F-E18A-4C7B-AFA8-F7B48C9B6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55" r="64439" b="-472"/>
            <a:stretch/>
          </p:blipFill>
          <p:spPr>
            <a:xfrm>
              <a:off x="6441789" y="1572066"/>
              <a:ext cx="4449388" cy="6714136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B737667-4C09-4757-8AC0-4FAAEEAAACA7}"/>
                </a:ext>
              </a:extLst>
            </p:cNvPr>
            <p:cNvGrpSpPr/>
            <p:nvPr/>
          </p:nvGrpSpPr>
          <p:grpSpPr>
            <a:xfrm>
              <a:off x="6903725" y="2480203"/>
              <a:ext cx="3342566" cy="4979046"/>
              <a:chOff x="5425272" y="1728095"/>
              <a:chExt cx="4509989" cy="457463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D98C051-D2AC-4271-88A8-00EDEC116D24}"/>
                  </a:ext>
                </a:extLst>
              </p:cNvPr>
              <p:cNvSpPr/>
              <p:nvPr/>
            </p:nvSpPr>
            <p:spPr>
              <a:xfrm>
                <a:off x="5425272" y="5488690"/>
                <a:ext cx="1857285" cy="1937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n>
                    <a:solidFill>
                      <a:schemeClr val="bg1"/>
                    </a:solidFill>
                  </a:ln>
                </a:endParaRPr>
              </a:p>
            </p:txBody>
          </p:sp>
          <p:pic>
            <p:nvPicPr>
              <p:cNvPr id="24" name="그림 23" descr="모니터, 화면, 시계, 전화이(가) 표시된 사진&#10;&#10;자동 생성된 설명">
                <a:extLst>
                  <a:ext uri="{FF2B5EF4-FFF2-40B4-BE49-F238E27FC236}">
                    <a16:creationId xmlns:a16="http://schemas.microsoft.com/office/drawing/2014/main" id="{D9E3F9D1-0213-454E-A9CB-7F2AE9C819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10" r="38780" b="11725"/>
              <a:stretch/>
            </p:blipFill>
            <p:spPr>
              <a:xfrm>
                <a:off x="5678865" y="3974617"/>
                <a:ext cx="4256396" cy="111041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6" name="그림 25" descr="모니터, 화면, 시계, 전화이(가) 표시된 사진&#10;&#10;자동 생성된 설명">
                <a:extLst>
                  <a:ext uri="{FF2B5EF4-FFF2-40B4-BE49-F238E27FC236}">
                    <a16:creationId xmlns:a16="http://schemas.microsoft.com/office/drawing/2014/main" id="{13B0EFD2-F954-4CD6-9D10-CBADB0FD3C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086" r="38779" b="26265"/>
              <a:stretch/>
            </p:blipFill>
            <p:spPr>
              <a:xfrm>
                <a:off x="5678865" y="2883383"/>
                <a:ext cx="4256396" cy="112272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7" name="그림 26" descr="모니터, 화면, 시계, 전화이(가) 표시된 사진&#10;&#10;자동 생성된 설명">
                <a:extLst>
                  <a:ext uri="{FF2B5EF4-FFF2-40B4-BE49-F238E27FC236}">
                    <a16:creationId xmlns:a16="http://schemas.microsoft.com/office/drawing/2014/main" id="{50753778-5DE6-4D22-AAC9-EA59BC22BE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00" r="38780" b="81444"/>
              <a:stretch/>
            </p:blipFill>
            <p:spPr>
              <a:xfrm>
                <a:off x="5678866" y="1728095"/>
                <a:ext cx="4256395" cy="113829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8" name="그림 27" descr="모니터, 화면, 스크린샷, 전화이(가) 표시된 사진&#10;&#10;자동 생성된 설명">
                <a:extLst>
                  <a:ext uri="{FF2B5EF4-FFF2-40B4-BE49-F238E27FC236}">
                    <a16:creationId xmlns:a16="http://schemas.microsoft.com/office/drawing/2014/main" id="{499AA737-2C0E-46BB-BA10-397F6B21D8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94" r="38616" b="66596"/>
              <a:stretch/>
            </p:blipFill>
            <p:spPr>
              <a:xfrm>
                <a:off x="5678865" y="5046084"/>
                <a:ext cx="4256393" cy="12566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CF7B662-BFCC-4F68-A672-D0BBB04F3754}"/>
                </a:ext>
              </a:extLst>
            </p:cNvPr>
            <p:cNvSpPr/>
            <p:nvPr/>
          </p:nvSpPr>
          <p:spPr>
            <a:xfrm>
              <a:off x="8133157" y="2019446"/>
              <a:ext cx="1119196" cy="356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2D5BB9-005D-40DE-B814-6A2BB5949A03}"/>
              </a:ext>
            </a:extLst>
          </p:cNvPr>
          <p:cNvGrpSpPr/>
          <p:nvPr/>
        </p:nvGrpSpPr>
        <p:grpSpPr>
          <a:xfrm>
            <a:off x="2920481" y="1281314"/>
            <a:ext cx="4449388" cy="6714136"/>
            <a:chOff x="2530772" y="1572066"/>
            <a:chExt cx="4449388" cy="67141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DDE9065-C1CA-4863-8423-C3671F975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55" r="64439" b="-472"/>
            <a:stretch/>
          </p:blipFill>
          <p:spPr>
            <a:xfrm>
              <a:off x="2530772" y="1572066"/>
              <a:ext cx="4449388" cy="6714136"/>
            </a:xfrm>
            <a:prstGeom prst="rect">
              <a:avLst/>
            </a:prstGeom>
          </p:spPr>
        </p:pic>
        <p:pic>
          <p:nvPicPr>
            <p:cNvPr id="25" name="그림 24" descr="스크린샷, 모니터, 화면, 컴퓨터이(가) 표시된 사진&#10;&#10;자동 생성된 설명">
              <a:extLst>
                <a:ext uri="{FF2B5EF4-FFF2-40B4-BE49-F238E27FC236}">
                  <a16:creationId xmlns:a16="http://schemas.microsoft.com/office/drawing/2014/main" id="{A6660743-2AF5-4CCE-A9AA-904FA8BFB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2" b="23556"/>
            <a:stretch/>
          </p:blipFill>
          <p:spPr>
            <a:xfrm>
              <a:off x="3223298" y="2416547"/>
              <a:ext cx="3159335" cy="488763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F98BD7-0B62-47CE-BAC5-B9932A797D6F}"/>
                </a:ext>
              </a:extLst>
            </p:cNvPr>
            <p:cNvSpPr/>
            <p:nvPr/>
          </p:nvSpPr>
          <p:spPr>
            <a:xfrm>
              <a:off x="4243367" y="2019446"/>
              <a:ext cx="1119196" cy="356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A66BE9D-1498-4DC2-80A9-A76861D8AFFA}"/>
              </a:ext>
            </a:extLst>
          </p:cNvPr>
          <p:cNvSpPr/>
          <p:nvPr/>
        </p:nvSpPr>
        <p:spPr>
          <a:xfrm>
            <a:off x="8711690" y="2296689"/>
            <a:ext cx="952723" cy="254140"/>
          </a:xfrm>
          <a:prstGeom prst="rect">
            <a:avLst/>
          </a:prstGeom>
          <a:noFill/>
          <a:ln w="38100">
            <a:solidFill>
              <a:srgbClr val="C6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18659B2-269A-4216-BA78-FE23CF97C62A}"/>
              </a:ext>
            </a:extLst>
          </p:cNvPr>
          <p:cNvSpPr/>
          <p:nvPr/>
        </p:nvSpPr>
        <p:spPr>
          <a:xfrm>
            <a:off x="9383921" y="4847194"/>
            <a:ext cx="952723" cy="254140"/>
          </a:xfrm>
          <a:prstGeom prst="rect">
            <a:avLst/>
          </a:prstGeom>
          <a:noFill/>
          <a:ln w="38100">
            <a:solidFill>
              <a:srgbClr val="C6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18E117-DE13-4E85-A54C-88CBBB1B4B14}"/>
              </a:ext>
            </a:extLst>
          </p:cNvPr>
          <p:cNvSpPr/>
          <p:nvPr/>
        </p:nvSpPr>
        <p:spPr>
          <a:xfrm>
            <a:off x="9104815" y="3618537"/>
            <a:ext cx="952723" cy="254140"/>
          </a:xfrm>
          <a:prstGeom prst="rect">
            <a:avLst/>
          </a:prstGeom>
          <a:noFill/>
          <a:ln w="38100">
            <a:solidFill>
              <a:srgbClr val="C6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55B367-F1FF-4A04-81FB-D6A21DD2F2F2}"/>
              </a:ext>
            </a:extLst>
          </p:cNvPr>
          <p:cNvSpPr/>
          <p:nvPr/>
        </p:nvSpPr>
        <p:spPr>
          <a:xfrm>
            <a:off x="8991438" y="6160834"/>
            <a:ext cx="1611844" cy="302596"/>
          </a:xfrm>
          <a:prstGeom prst="rect">
            <a:avLst/>
          </a:prstGeom>
          <a:noFill/>
          <a:ln w="38100">
            <a:solidFill>
              <a:srgbClr val="C63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제목 7">
            <a:extLst>
              <a:ext uri="{FF2B5EF4-FFF2-40B4-BE49-F238E27FC236}">
                <a16:creationId xmlns:a16="http://schemas.microsoft.com/office/drawing/2014/main" id="{4CFBE86E-344F-430A-BD4B-D32FDFCFD420}"/>
              </a:ext>
            </a:extLst>
          </p:cNvPr>
          <p:cNvSpPr txBox="1">
            <a:spLocks/>
          </p:cNvSpPr>
          <p:nvPr/>
        </p:nvSpPr>
        <p:spPr>
          <a:xfrm>
            <a:off x="-1689027" y="840597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텍스트데이터 토큰화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57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4E58513-E177-4496-B0AA-6D2CC8AE8269}"/>
              </a:ext>
            </a:extLst>
          </p:cNvPr>
          <p:cNvSpPr/>
          <p:nvPr/>
        </p:nvSpPr>
        <p:spPr>
          <a:xfrm>
            <a:off x="7727210" y="6019914"/>
            <a:ext cx="3796614" cy="63875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E51F1E-362C-4AF7-BFCB-9428F6541105}"/>
              </a:ext>
            </a:extLst>
          </p:cNvPr>
          <p:cNvSpPr/>
          <p:nvPr/>
        </p:nvSpPr>
        <p:spPr>
          <a:xfrm>
            <a:off x="900699" y="5504838"/>
            <a:ext cx="1857285" cy="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98C051-D2AC-4271-88A8-00EDEC116D24}"/>
              </a:ext>
            </a:extLst>
          </p:cNvPr>
          <p:cNvSpPr/>
          <p:nvPr/>
        </p:nvSpPr>
        <p:spPr>
          <a:xfrm>
            <a:off x="6368367" y="5512345"/>
            <a:ext cx="1857285" cy="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67C72-D5FD-4B6D-8C9D-EDF1B7ED0000}"/>
              </a:ext>
            </a:extLst>
          </p:cNvPr>
          <p:cNvSpPr txBox="1"/>
          <p:nvPr/>
        </p:nvSpPr>
        <p:spPr>
          <a:xfrm>
            <a:off x="124299" y="10666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분석 설명 과정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D836E25-5AA8-48FE-A43C-C7AC40030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67" t="34613" r="28367" b="51989"/>
          <a:stretch/>
        </p:blipFill>
        <p:spPr>
          <a:xfrm>
            <a:off x="-977811" y="3790420"/>
            <a:ext cx="5614304" cy="1154347"/>
          </a:xfrm>
          <a:prstGeom prst="rect">
            <a:avLst/>
          </a:prstGeom>
        </p:spPr>
      </p:pic>
      <p:pic>
        <p:nvPicPr>
          <p:cNvPr id="19" name="그림 18" descr="모니터, 화면, 시계, 전화이(가) 표시된 사진&#10;&#10;자동 생성된 설명">
            <a:extLst>
              <a:ext uri="{FF2B5EF4-FFF2-40B4-BE49-F238E27FC236}">
                <a16:creationId xmlns:a16="http://schemas.microsoft.com/office/drawing/2014/main" id="{21850DAE-4B7D-47D6-976B-3782CE995F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0" r="38780" b="81444"/>
          <a:stretch/>
        </p:blipFill>
        <p:spPr>
          <a:xfrm>
            <a:off x="7660849" y="3759688"/>
            <a:ext cx="3735555" cy="11543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5247D8-0DE7-4CFD-B484-FFB96D6123A8}"/>
              </a:ext>
            </a:extLst>
          </p:cNvPr>
          <p:cNvSpPr txBox="1"/>
          <p:nvPr/>
        </p:nvSpPr>
        <p:spPr>
          <a:xfrm>
            <a:off x="554402" y="944362"/>
            <a:ext cx="110321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-윤고딕320" charset="-127"/>
                <a:ea typeface="-윤고딕320" charset="-127"/>
              </a:rPr>
              <a:t>                                                                                                                </a:t>
            </a:r>
            <a:endParaRPr lang="en-US" altLang="ko-KR" sz="2000" dirty="0">
              <a:latin typeface="-윤고딕320" charset="-127"/>
              <a:ea typeface="-윤고딕320" charset="-127"/>
            </a:endParaRPr>
          </a:p>
          <a:p>
            <a:endParaRPr lang="en-US" altLang="ko-KR" sz="2000" dirty="0">
              <a:latin typeface="-윤고딕320" charset="-127"/>
              <a:ea typeface="-윤고딕320" charset="-127"/>
            </a:endParaRPr>
          </a:p>
          <a:p>
            <a:r>
              <a:rPr lang="en-US" altLang="ko-KR" sz="2000" dirty="0">
                <a:latin typeface="-윤고딕320" charset="-127"/>
                <a:ea typeface="-윤고딕320" charset="-127"/>
              </a:rPr>
              <a:t>: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길이가 짧고 맞춤법이 고르지 못할 때는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’,‘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형태소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단위로 토큰화 진행이 어려움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-윤고딕320" charset="-127"/>
                <a:ea typeface="-윤고딕320" charset="-127"/>
              </a:rPr>
              <a:t>              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B1E4AF4-4F04-4F20-8CA1-2B5BF0BCE37A}"/>
              </a:ext>
            </a:extLst>
          </p:cNvPr>
          <p:cNvGrpSpPr/>
          <p:nvPr/>
        </p:nvGrpSpPr>
        <p:grpSpPr>
          <a:xfrm>
            <a:off x="3764599" y="3716676"/>
            <a:ext cx="1231295" cy="745327"/>
            <a:chOff x="5339063" y="4103520"/>
            <a:chExt cx="1200859" cy="649499"/>
          </a:xfrm>
        </p:grpSpPr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886F2E68-6569-4B1F-8B52-17C67F76A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44" t="37029" r="28367" b="57467"/>
            <a:stretch/>
          </p:blipFill>
          <p:spPr>
            <a:xfrm>
              <a:off x="5339063" y="4103520"/>
              <a:ext cx="1200859" cy="64949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339063" y="4103521"/>
              <a:ext cx="1176640" cy="649498"/>
            </a:xfrm>
            <a:prstGeom prst="rect">
              <a:avLst/>
            </a:prstGeom>
            <a:noFill/>
            <a:ln w="38100">
              <a:solidFill>
                <a:srgbClr val="C63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0F9464-A422-4289-B635-E6B08CA76A38}"/>
              </a:ext>
            </a:extLst>
          </p:cNvPr>
          <p:cNvGrpSpPr/>
          <p:nvPr/>
        </p:nvGrpSpPr>
        <p:grpSpPr>
          <a:xfrm>
            <a:off x="9089499" y="3607649"/>
            <a:ext cx="854367" cy="749412"/>
            <a:chOff x="10486988" y="2856596"/>
            <a:chExt cx="553825" cy="461665"/>
          </a:xfrm>
        </p:grpSpPr>
        <p:pic>
          <p:nvPicPr>
            <p:cNvPr id="27" name="그림 26" descr="모니터, 화면, 시계, 전화이(가) 표시된 사진&#10;&#10;자동 생성된 설명">
              <a:extLst>
                <a:ext uri="{FF2B5EF4-FFF2-40B4-BE49-F238E27FC236}">
                  <a16:creationId xmlns:a16="http://schemas.microsoft.com/office/drawing/2014/main" id="{90E97EAB-5E18-4C2E-AAFA-B1484A8F9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90" t="11326" r="63076" b="85657"/>
            <a:stretch/>
          </p:blipFill>
          <p:spPr>
            <a:xfrm>
              <a:off x="10486988" y="2856596"/>
              <a:ext cx="526839" cy="449226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0486988" y="2856596"/>
              <a:ext cx="553825" cy="461665"/>
            </a:xfrm>
            <a:prstGeom prst="rect">
              <a:avLst/>
            </a:prstGeom>
            <a:noFill/>
            <a:ln w="38100">
              <a:solidFill>
                <a:srgbClr val="C63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2" name="화살표: 아래쪽 8">
            <a:extLst>
              <a:ext uri="{FF2B5EF4-FFF2-40B4-BE49-F238E27FC236}">
                <a16:creationId xmlns:a16="http://schemas.microsoft.com/office/drawing/2014/main" id="{678BDC19-9DCC-418E-80DB-D896B99F81CB}"/>
              </a:ext>
            </a:extLst>
          </p:cNvPr>
          <p:cNvSpPr/>
          <p:nvPr/>
        </p:nvSpPr>
        <p:spPr>
          <a:xfrm>
            <a:off x="2395922" y="5075663"/>
            <a:ext cx="636693" cy="805181"/>
          </a:xfrm>
          <a:prstGeom prst="downArrow">
            <a:avLst/>
          </a:prstGeom>
          <a:solidFill>
            <a:srgbClr val="C6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3A71960A-02F9-402A-8E91-24E5DF22C36F}"/>
              </a:ext>
            </a:extLst>
          </p:cNvPr>
          <p:cNvSpPr txBox="1">
            <a:spLocks/>
          </p:cNvSpPr>
          <p:nvPr/>
        </p:nvSpPr>
        <p:spPr>
          <a:xfrm>
            <a:off x="8653883" y="6096396"/>
            <a:ext cx="1810043" cy="588072"/>
          </a:xfrm>
          <a:prstGeom prst="rect">
            <a:avLst/>
          </a:prstGeom>
          <a:ln w="38100">
            <a:noFill/>
          </a:ln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667" b="1" dirty="0">
                <a:solidFill>
                  <a:schemeClr val="bg1"/>
                </a:solidFill>
              </a:rPr>
              <a:t>‘</a:t>
            </a:r>
            <a:r>
              <a:rPr lang="ko-KR" altLang="en-US" sz="2667" b="1" dirty="0">
                <a:solidFill>
                  <a:schemeClr val="bg1"/>
                </a:solidFill>
              </a:rPr>
              <a:t>조</a:t>
            </a:r>
            <a:r>
              <a:rPr lang="en-US" altLang="ko-KR" sz="2667" b="1" dirty="0">
                <a:solidFill>
                  <a:schemeClr val="bg1"/>
                </a:solidFill>
              </a:rPr>
              <a:t>’, ‘</a:t>
            </a:r>
            <a:r>
              <a:rPr lang="ko-KR" altLang="en-US" sz="2667" b="1" dirty="0">
                <a:solidFill>
                  <a:schemeClr val="bg1"/>
                </a:solidFill>
              </a:rPr>
              <a:t>녜</a:t>
            </a:r>
            <a:r>
              <a:rPr lang="en-US" altLang="ko-KR" sz="2667" dirty="0">
                <a:solidFill>
                  <a:schemeClr val="bg1"/>
                </a:solidFill>
              </a:rPr>
              <a:t>‘</a:t>
            </a:r>
            <a:endParaRPr lang="ko-KR" altLang="en-US" sz="2667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97B5C2-AE13-47D1-911E-DC5C452FB8EC}"/>
              </a:ext>
            </a:extLst>
          </p:cNvPr>
          <p:cNvGrpSpPr/>
          <p:nvPr/>
        </p:nvGrpSpPr>
        <p:grpSpPr>
          <a:xfrm>
            <a:off x="4496268" y="2737952"/>
            <a:ext cx="7027556" cy="461665"/>
            <a:chOff x="4085663" y="2612865"/>
            <a:chExt cx="7027556" cy="4616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3099232-73E2-4A5B-99BA-36DC032A4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6134" y="2651620"/>
              <a:ext cx="2768065" cy="36238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93787B-B46B-4AB8-9698-B477457723A5}"/>
                </a:ext>
              </a:extLst>
            </p:cNvPr>
            <p:cNvSpPr txBox="1"/>
            <p:nvPr/>
          </p:nvSpPr>
          <p:spPr>
            <a:xfrm>
              <a:off x="4085663" y="2612865"/>
              <a:ext cx="70275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rgbClr val="C63A3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</a:t>
              </a:r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음절단위 토큰화 필요</a:t>
              </a:r>
              <a:endParaRPr lang="ko-KR" altLang="en-US" sz="2200" dirty="0"/>
            </a:p>
          </p:txBody>
        </p:sp>
      </p:grpSp>
      <p:sp>
        <p:nvSpPr>
          <p:cNvPr id="11" name="화살표: 아래쪽 8">
            <a:extLst>
              <a:ext uri="{FF2B5EF4-FFF2-40B4-BE49-F238E27FC236}">
                <a16:creationId xmlns:a16="http://schemas.microsoft.com/office/drawing/2014/main" id="{53E792E6-9ED5-4897-B47A-DFF7F5A22034}"/>
              </a:ext>
            </a:extLst>
          </p:cNvPr>
          <p:cNvSpPr/>
          <p:nvPr/>
        </p:nvSpPr>
        <p:spPr>
          <a:xfrm>
            <a:off x="9210279" y="5030916"/>
            <a:ext cx="636693" cy="843572"/>
          </a:xfrm>
          <a:prstGeom prst="downArrow">
            <a:avLst/>
          </a:prstGeom>
          <a:solidFill>
            <a:srgbClr val="C6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909EE3-0F37-4E3C-AAA9-C9DCF0E56715}"/>
              </a:ext>
            </a:extLst>
          </p:cNvPr>
          <p:cNvSpPr/>
          <p:nvPr/>
        </p:nvSpPr>
        <p:spPr>
          <a:xfrm>
            <a:off x="816154" y="5943099"/>
            <a:ext cx="3883659" cy="63875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BBA69767-CA3A-4947-8208-53593D28ACDE}"/>
              </a:ext>
            </a:extLst>
          </p:cNvPr>
          <p:cNvSpPr txBox="1">
            <a:spLocks/>
          </p:cNvSpPr>
          <p:nvPr/>
        </p:nvSpPr>
        <p:spPr>
          <a:xfrm>
            <a:off x="900699" y="6019914"/>
            <a:ext cx="3628912" cy="588072"/>
          </a:xfrm>
          <a:prstGeom prst="rect">
            <a:avLst/>
          </a:prstGeom>
          <a:ln w="38100">
            <a:noFill/>
          </a:ln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667" b="1" dirty="0">
                <a:solidFill>
                  <a:schemeClr val="bg1"/>
                </a:solidFill>
              </a:rPr>
              <a:t>‘</a:t>
            </a:r>
            <a:r>
              <a:rPr lang="ko-KR" altLang="en-US" sz="2667" b="1" dirty="0">
                <a:solidFill>
                  <a:schemeClr val="bg1"/>
                </a:solidFill>
              </a:rPr>
              <a:t>범</a:t>
            </a:r>
            <a:r>
              <a:rPr lang="en-US" altLang="ko-KR" sz="2667" b="1" dirty="0">
                <a:solidFill>
                  <a:schemeClr val="bg1"/>
                </a:solidFill>
              </a:rPr>
              <a:t>’, ‘</a:t>
            </a:r>
            <a:r>
              <a:rPr lang="ko-KR" altLang="en-US" sz="2667" b="1" dirty="0">
                <a:solidFill>
                  <a:schemeClr val="bg1"/>
                </a:solidFill>
              </a:rPr>
              <a:t>내</a:t>
            </a:r>
            <a:r>
              <a:rPr lang="en-US" altLang="ko-KR" sz="2667" b="1" dirty="0">
                <a:solidFill>
                  <a:schemeClr val="bg1"/>
                </a:solidFill>
              </a:rPr>
              <a:t>‘, ‘</a:t>
            </a:r>
            <a:r>
              <a:rPr lang="ko-KR" altLang="en-US" sz="2667" b="1" dirty="0">
                <a:solidFill>
                  <a:schemeClr val="bg1"/>
                </a:solidFill>
              </a:rPr>
              <a:t>려</a:t>
            </a:r>
            <a:r>
              <a:rPr lang="en-US" altLang="ko-KR" sz="2667" b="1" dirty="0">
                <a:solidFill>
                  <a:schemeClr val="bg1"/>
                </a:solidFill>
              </a:rPr>
              <a:t>‘, ‘</a:t>
            </a:r>
            <a:r>
              <a:rPr lang="ko-KR" altLang="en-US" sz="2667" b="1" dirty="0">
                <a:solidFill>
                  <a:schemeClr val="bg1"/>
                </a:solidFill>
              </a:rPr>
              <a:t>온</a:t>
            </a:r>
            <a:r>
              <a:rPr lang="en-US" altLang="ko-KR" sz="2667" b="1" dirty="0">
                <a:solidFill>
                  <a:schemeClr val="bg1"/>
                </a:solidFill>
              </a:rPr>
              <a:t>‘, ‘</a:t>
            </a:r>
            <a:r>
              <a:rPr lang="ko-KR" altLang="en-US" sz="2667" b="1" dirty="0">
                <a:solidFill>
                  <a:schemeClr val="bg1"/>
                </a:solidFill>
              </a:rPr>
              <a:t>당</a:t>
            </a:r>
            <a:r>
              <a:rPr lang="en-US" altLang="ko-KR" sz="2667" b="1" dirty="0">
                <a:solidFill>
                  <a:schemeClr val="bg1"/>
                </a:solidFill>
              </a:rPr>
              <a:t>’</a:t>
            </a:r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7" name="제목 7">
            <a:extLst>
              <a:ext uri="{FF2B5EF4-FFF2-40B4-BE49-F238E27FC236}">
                <a16:creationId xmlns:a16="http://schemas.microsoft.com/office/drawing/2014/main" id="{AC225006-F61E-4ACE-8B84-884717E0E2A5}"/>
              </a:ext>
            </a:extLst>
          </p:cNvPr>
          <p:cNvSpPr txBox="1">
            <a:spLocks/>
          </p:cNvSpPr>
          <p:nvPr/>
        </p:nvSpPr>
        <p:spPr>
          <a:xfrm>
            <a:off x="-1689027" y="840597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텍스트데이터 토큰화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735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767C72-D5FD-4B6D-8C9D-EDF1B7ED0000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247D8-0DE7-4CFD-B484-FFB96D6123A8}"/>
              </a:ext>
            </a:extLst>
          </p:cNvPr>
          <p:cNvSpPr txBox="1"/>
          <p:nvPr/>
        </p:nvSpPr>
        <p:spPr>
          <a:xfrm>
            <a:off x="1981791" y="1337714"/>
            <a:ext cx="112103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음절단위의 토큰이 좋은 성능을 보장하지 않는다면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5B98C0-EFEB-4319-8443-1758776C2BB2}"/>
              </a:ext>
            </a:extLst>
          </p:cNvPr>
          <p:cNvGrpSpPr/>
          <p:nvPr/>
        </p:nvGrpSpPr>
        <p:grpSpPr>
          <a:xfrm>
            <a:off x="2353023" y="3445378"/>
            <a:ext cx="8836363" cy="769441"/>
            <a:chOff x="2388672" y="3369420"/>
            <a:chExt cx="8836363" cy="76944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411B49-6469-42FC-9658-F7AC8750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7489" y="3460978"/>
              <a:ext cx="976484" cy="2910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54CC1B8-5E7F-41D4-9CF8-2F0779B7A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672" y="3415963"/>
              <a:ext cx="1096362" cy="32672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357C3B-A49D-492C-A9D3-ECD5D686DAD6}"/>
                </a:ext>
              </a:extLst>
            </p:cNvPr>
            <p:cNvSpPr txBox="1"/>
            <p:nvPr/>
          </p:nvSpPr>
          <p:spPr>
            <a:xfrm>
              <a:off x="2435290" y="3369420"/>
              <a:ext cx="878974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Twitter</a:t>
              </a:r>
              <a:r>
                <a:rPr lang="ko-KR" altLang="en-US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제공하는 </a:t>
              </a:r>
              <a:r>
                <a:rPr lang="en-US" altLang="ko-KR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Okt , </a:t>
              </a:r>
              <a:r>
                <a:rPr lang="ko-KR" altLang="en-US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카카오에서 제공하는 </a:t>
              </a:r>
              <a:r>
                <a:rPr lang="en-US" altLang="ko-KR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Khaiii </a:t>
              </a:r>
              <a:r>
                <a:rPr lang="ko-KR" altLang="en-US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등의 </a:t>
              </a:r>
              <a:endPara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     SNS </a:t>
              </a:r>
              <a:r>
                <a:rPr lang="ko-KR" altLang="en-US" sz="2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 형태소 분석기 사용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CCFBA9-3791-4C95-8218-7A6D309D9B7C}"/>
              </a:ext>
            </a:extLst>
          </p:cNvPr>
          <p:cNvSpPr txBox="1"/>
          <p:nvPr/>
        </p:nvSpPr>
        <p:spPr>
          <a:xfrm>
            <a:off x="1527484" y="1698514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0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5E19C-9C77-402B-BE35-D86C3994A5F5}"/>
              </a:ext>
            </a:extLst>
          </p:cNvPr>
          <p:cNvSpPr txBox="1"/>
          <p:nvPr/>
        </p:nvSpPr>
        <p:spPr>
          <a:xfrm rot="10800000">
            <a:off x="9840666" y="1166592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0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C4C680-5780-4328-8540-F740326940C6}"/>
              </a:ext>
            </a:extLst>
          </p:cNvPr>
          <p:cNvGrpSpPr/>
          <p:nvPr/>
        </p:nvGrpSpPr>
        <p:grpSpPr>
          <a:xfrm>
            <a:off x="514728" y="4866440"/>
            <a:ext cx="8988418" cy="1804850"/>
            <a:chOff x="296726" y="4860384"/>
            <a:chExt cx="8988418" cy="180485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E51F1E-362C-4AF7-BFCB-9428F6541105}"/>
                </a:ext>
              </a:extLst>
            </p:cNvPr>
            <p:cNvSpPr/>
            <p:nvPr/>
          </p:nvSpPr>
          <p:spPr>
            <a:xfrm>
              <a:off x="296726" y="5462178"/>
              <a:ext cx="2460215" cy="260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D98C051-D2AC-4271-88A8-00EDEC116D24}"/>
                </a:ext>
              </a:extLst>
            </p:cNvPr>
            <p:cNvSpPr/>
            <p:nvPr/>
          </p:nvSpPr>
          <p:spPr>
            <a:xfrm>
              <a:off x="6349951" y="5569105"/>
              <a:ext cx="1857285" cy="193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1026" name="Picture 2" descr="트위터 무료 아이콘 의 Social Media Icons">
              <a:extLst>
                <a:ext uri="{FF2B5EF4-FFF2-40B4-BE49-F238E27FC236}">
                  <a16:creationId xmlns:a16="http://schemas.microsoft.com/office/drawing/2014/main" id="{67E064DB-0A4F-4440-A44A-765524CA6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977" y="4860384"/>
              <a:ext cx="1804850" cy="180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카카오 아이콘 ai 일러스트 파일 다운로드 kakao icon illustrator">
              <a:extLst>
                <a:ext uri="{FF2B5EF4-FFF2-40B4-BE49-F238E27FC236}">
                  <a16:creationId xmlns:a16="http://schemas.microsoft.com/office/drawing/2014/main" id="{8A737C14-F5E9-49E5-AD78-05FEFB5B88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2" t="24023" r="15746" b="23670"/>
            <a:stretch/>
          </p:blipFill>
          <p:spPr bwMode="auto">
            <a:xfrm>
              <a:off x="7278593" y="4933665"/>
              <a:ext cx="2006551" cy="165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3520A33-B737-42E9-9918-1883F966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6217" y="4999847"/>
              <a:ext cx="1444988" cy="1444988"/>
            </a:xfrm>
            <a:prstGeom prst="rect">
              <a:avLst/>
            </a:prstGeom>
          </p:spPr>
        </p:pic>
      </p:grpSp>
      <p:sp>
        <p:nvSpPr>
          <p:cNvPr id="2" name="제목 7">
            <a:extLst>
              <a:ext uri="{FF2B5EF4-FFF2-40B4-BE49-F238E27FC236}">
                <a16:creationId xmlns:a16="http://schemas.microsoft.com/office/drawing/2014/main" id="{3E8180BB-9AB0-46A5-A02C-B077D9C9C418}"/>
              </a:ext>
            </a:extLst>
          </p:cNvPr>
          <p:cNvSpPr txBox="1">
            <a:spLocks/>
          </p:cNvSpPr>
          <p:nvPr/>
        </p:nvSpPr>
        <p:spPr>
          <a:xfrm>
            <a:off x="-1689027" y="840597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텍스트데이터 토큰화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59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E51F1E-362C-4AF7-BFCB-9428F6541105}"/>
              </a:ext>
            </a:extLst>
          </p:cNvPr>
          <p:cNvSpPr/>
          <p:nvPr/>
        </p:nvSpPr>
        <p:spPr>
          <a:xfrm>
            <a:off x="825094" y="5569105"/>
            <a:ext cx="1857285" cy="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98C051-D2AC-4271-88A8-00EDEC116D24}"/>
              </a:ext>
            </a:extLst>
          </p:cNvPr>
          <p:cNvSpPr/>
          <p:nvPr/>
        </p:nvSpPr>
        <p:spPr>
          <a:xfrm>
            <a:off x="6424979" y="5569105"/>
            <a:ext cx="1857285" cy="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247D8-0DE7-4CFD-B484-FFB96D6123A8}"/>
              </a:ext>
            </a:extLst>
          </p:cNvPr>
          <p:cNvSpPr txBox="1"/>
          <p:nvPr/>
        </p:nvSpPr>
        <p:spPr>
          <a:xfrm>
            <a:off x="700704" y="1063571"/>
            <a:ext cx="11303213" cy="1856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latin typeface="-윤고딕320" charset="-127"/>
              <a:ea typeface="-윤고딕320" charset="-127"/>
            </a:endParaRPr>
          </a:p>
          <a:p>
            <a:r>
              <a:rPr lang="en-US" altLang="ko-KR" sz="2933" dirty="0">
                <a:latin typeface="-윤고딕320" charset="-127"/>
                <a:ea typeface="-윤고딕32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만들어진 토큰을 머신러닝 또는 딥러닝에 적용하기 위해 고유 인덱스 번호를 부여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667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667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426822" y="4331161"/>
          <a:ext cx="3473004" cy="183557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473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토큰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범</a:t>
                      </a:r>
                      <a:r>
                        <a:rPr lang="en-US" altLang="ko-KR" sz="2400" dirty="0"/>
                        <a:t>’, ‘</a:t>
                      </a:r>
                      <a:r>
                        <a:rPr lang="ko-KR" altLang="en-US" sz="2400" dirty="0"/>
                        <a:t>내</a:t>
                      </a:r>
                      <a:r>
                        <a:rPr lang="en-US" altLang="ko-KR" sz="2400" dirty="0"/>
                        <a:t>’, ‘</a:t>
                      </a:r>
                      <a:r>
                        <a:rPr lang="ko-KR" altLang="en-US" sz="2400" dirty="0"/>
                        <a:t>려</a:t>
                      </a:r>
                      <a:r>
                        <a:rPr lang="en-US" altLang="ko-KR" sz="2400" dirty="0"/>
                        <a:t>’, ‘</a:t>
                      </a:r>
                      <a:r>
                        <a:rPr lang="ko-KR" altLang="en-US" sz="2400" dirty="0"/>
                        <a:t>온</a:t>
                      </a:r>
                      <a:r>
                        <a:rPr lang="en-US" altLang="ko-KR" sz="2400" dirty="0"/>
                        <a:t>’, ‘</a:t>
                      </a:r>
                      <a:r>
                        <a:rPr lang="ko-KR" altLang="en-US" sz="2400" dirty="0"/>
                        <a:t>다</a:t>
                      </a:r>
                      <a:r>
                        <a:rPr lang="en-US" altLang="ko-KR" sz="2400" dirty="0"/>
                        <a:t>’</a:t>
                      </a:r>
                      <a:endParaRPr lang="ko-KR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조</a:t>
                      </a:r>
                      <a:r>
                        <a:rPr lang="en-US" altLang="ko-KR" sz="2400" dirty="0"/>
                        <a:t>’, ‘</a:t>
                      </a:r>
                      <a:r>
                        <a:rPr lang="ko-KR" altLang="en-US" sz="2400" dirty="0"/>
                        <a:t>녜</a:t>
                      </a:r>
                      <a:r>
                        <a:rPr lang="en-US" altLang="ko-KR" sz="2400" dirty="0"/>
                        <a:t>’</a:t>
                      </a:r>
                      <a:endParaRPr lang="ko-KR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7449349" y="4507267"/>
          <a:ext cx="2863556" cy="148335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863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토큰 라벨링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‘1’, ‘2’, ‘3’, ‘4’, ‘5’</a:t>
                      </a:r>
                      <a:endParaRPr lang="ko-KR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‘6’, ‘7’</a:t>
                      </a:r>
                      <a:endParaRPr lang="ko-KR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7">
            <a:extLst>
              <a:ext uri="{FF2B5EF4-FFF2-40B4-BE49-F238E27FC236}">
                <a16:creationId xmlns:a16="http://schemas.microsoft.com/office/drawing/2014/main" id="{0264AAEE-FDC9-4B94-A336-A37ADC3D9229}"/>
              </a:ext>
            </a:extLst>
          </p:cNvPr>
          <p:cNvSpPr txBox="1">
            <a:spLocks/>
          </p:cNvSpPr>
          <p:nvPr/>
        </p:nvSpPr>
        <p:spPr>
          <a:xfrm>
            <a:off x="-2260128" y="751821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전처리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토큰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Labeling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5688E-20EA-4822-B4EE-90E07A1895FE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E01A8-8521-419C-AAC7-7F390CCA50AB}"/>
              </a:ext>
            </a:extLst>
          </p:cNvPr>
          <p:cNvSpPr txBox="1"/>
          <p:nvPr/>
        </p:nvSpPr>
        <p:spPr>
          <a:xfrm>
            <a:off x="1532674" y="3198214"/>
            <a:ext cx="7224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토큰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Labeling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0D2511-A824-4AE6-BA28-3FEB51977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94" y="4738440"/>
            <a:ext cx="1024370" cy="1024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4CAD63-0CCE-4140-BA86-065F5CD19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64" y="2805048"/>
            <a:ext cx="812541" cy="8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83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E51F1E-362C-4AF7-BFCB-9428F6541105}"/>
              </a:ext>
            </a:extLst>
          </p:cNvPr>
          <p:cNvSpPr/>
          <p:nvPr/>
        </p:nvSpPr>
        <p:spPr>
          <a:xfrm>
            <a:off x="825094" y="5569105"/>
            <a:ext cx="1857285" cy="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98C051-D2AC-4271-88A8-00EDEC116D24}"/>
              </a:ext>
            </a:extLst>
          </p:cNvPr>
          <p:cNvSpPr/>
          <p:nvPr/>
        </p:nvSpPr>
        <p:spPr>
          <a:xfrm>
            <a:off x="6424979" y="5569105"/>
            <a:ext cx="1857285" cy="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247D8-0DE7-4CFD-B484-FFB96D6123A8}"/>
              </a:ext>
            </a:extLst>
          </p:cNvPr>
          <p:cNvSpPr txBox="1"/>
          <p:nvPr/>
        </p:nvSpPr>
        <p:spPr>
          <a:xfrm>
            <a:off x="2178523" y="1063571"/>
            <a:ext cx="11303213" cy="2328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latin typeface="-윤고딕320" charset="-127"/>
              <a:ea typeface="-윤고딕32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토큰화와 라벨링이 이루어진 토큰을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의미없는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숫자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데이터의 길이를 동일하게 만드는 과정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667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667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257999"/>
              </p:ext>
            </p:extLst>
          </p:nvPr>
        </p:nvGraphicFramePr>
        <p:xfrm>
          <a:off x="5963636" y="4507345"/>
          <a:ext cx="5403270" cy="148328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00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545">
                  <a:extLst>
                    <a:ext uri="{9D8B030D-6E8A-4147-A177-3AD203B41FA5}">
                      <a16:colId xmlns:a16="http://schemas.microsoft.com/office/drawing/2014/main" val="3196530168"/>
                    </a:ext>
                  </a:extLst>
                </a:gridCol>
                <a:gridCol w="900545">
                  <a:extLst>
                    <a:ext uri="{9D8B030D-6E8A-4147-A177-3AD203B41FA5}">
                      <a16:colId xmlns:a16="http://schemas.microsoft.com/office/drawing/2014/main" val="4049770260"/>
                    </a:ext>
                  </a:extLst>
                </a:gridCol>
                <a:gridCol w="900545">
                  <a:extLst>
                    <a:ext uri="{9D8B030D-6E8A-4147-A177-3AD203B41FA5}">
                      <a16:colId xmlns:a16="http://schemas.microsoft.com/office/drawing/2014/main" val="2651625922"/>
                    </a:ext>
                  </a:extLst>
                </a:gridCol>
                <a:gridCol w="900545">
                  <a:extLst>
                    <a:ext uri="{9D8B030D-6E8A-4147-A177-3AD203B41FA5}">
                      <a16:colId xmlns:a16="http://schemas.microsoft.com/office/drawing/2014/main" val="3604043300"/>
                    </a:ext>
                  </a:extLst>
                </a:gridCol>
                <a:gridCol w="900545">
                  <a:extLst>
                    <a:ext uri="{9D8B030D-6E8A-4147-A177-3AD203B41FA5}">
                      <a16:colId xmlns:a16="http://schemas.microsoft.com/office/drawing/2014/main" val="583922150"/>
                    </a:ext>
                  </a:extLst>
                </a:gridCol>
              </a:tblGrid>
              <a:tr h="494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음절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</a:rPr>
                        <a:t>음절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음절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음절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음절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row1</a:t>
                      </a:r>
                      <a:endParaRPr lang="ko-KR" altLang="en-US" sz="20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5</a:t>
                      </a:r>
                      <a:endParaRPr lang="ko-KR" alt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row2</a:t>
                      </a:r>
                      <a:endParaRPr lang="ko-KR" altLang="en-US" sz="20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</a:t>
                      </a:r>
                      <a:endParaRPr lang="ko-KR" alt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7</a:t>
                      </a:r>
                      <a:endParaRPr lang="ko-KR" alt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제목 7">
            <a:extLst>
              <a:ext uri="{FF2B5EF4-FFF2-40B4-BE49-F238E27FC236}">
                <a16:creationId xmlns:a16="http://schemas.microsoft.com/office/drawing/2014/main" id="{0264AAEE-FDC9-4B94-A336-A37ADC3D9229}"/>
              </a:ext>
            </a:extLst>
          </p:cNvPr>
          <p:cNvSpPr txBox="1">
            <a:spLocks/>
          </p:cNvSpPr>
          <p:nvPr/>
        </p:nvSpPr>
        <p:spPr>
          <a:xfrm>
            <a:off x="-2260128" y="751821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전처리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토큰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Padding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5688E-20EA-4822-B4EE-90E07A1895FE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E01A8-8521-419C-AAC7-7F390CCA50AB}"/>
              </a:ext>
            </a:extLst>
          </p:cNvPr>
          <p:cNvSpPr txBox="1"/>
          <p:nvPr/>
        </p:nvSpPr>
        <p:spPr>
          <a:xfrm>
            <a:off x="1532674" y="3198214"/>
            <a:ext cx="7224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토큰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Padding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0D2511-A824-4AE6-BA28-3FEB51977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79" y="4738440"/>
            <a:ext cx="1024370" cy="1024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4CAD63-0CCE-4140-BA86-065F5CD19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64" y="2805048"/>
            <a:ext cx="812541" cy="812541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4A14661-816F-4C98-81CF-550D3681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77311"/>
              </p:ext>
            </p:extLst>
          </p:nvPr>
        </p:nvGraphicFramePr>
        <p:xfrm>
          <a:off x="1177938" y="4507267"/>
          <a:ext cx="2863556" cy="148335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863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토큰 라벨링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‘1’, ‘2’, ‘3’, ‘4’, ‘5’</a:t>
                      </a:r>
                      <a:endParaRPr lang="ko-KR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‘6’, ‘7’</a:t>
                      </a:r>
                      <a:endParaRPr lang="ko-KR" alt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CA0A305-9B03-4B17-BEAB-BC58AB2CC3E7}"/>
              </a:ext>
            </a:extLst>
          </p:cNvPr>
          <p:cNvSpPr txBox="1"/>
          <p:nvPr/>
        </p:nvSpPr>
        <p:spPr>
          <a:xfrm>
            <a:off x="2178523" y="1064894"/>
            <a:ext cx="11303213" cy="2328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latin typeface="-윤고딕320" charset="-127"/>
              <a:ea typeface="-윤고딕32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토큰화와 라벨링이 이루어진 토큰을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의미없는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숫자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데이터의 길이를 동일하게 만드는 과정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667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667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8D1CC-FECC-4973-9F6E-17DA6A1CDA37}"/>
              </a:ext>
            </a:extLst>
          </p:cNvPr>
          <p:cNvSpPr txBox="1"/>
          <p:nvPr/>
        </p:nvSpPr>
        <p:spPr>
          <a:xfrm>
            <a:off x="3287700" y="3175124"/>
            <a:ext cx="11303213" cy="122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텍스트데이터를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DataFrame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 하는 과정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667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667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62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ctrTitle"/>
          </p:nvPr>
        </p:nvSpPr>
        <p:spPr>
          <a:xfrm>
            <a:off x="2717515" y="3002258"/>
            <a:ext cx="3464800" cy="873664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r>
              <a:rPr lang="ko-KR" altLang="en-US" sz="4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sz="4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subTitle" idx="1"/>
          </p:nvPr>
        </p:nvSpPr>
        <p:spPr>
          <a:xfrm>
            <a:off x="5821486" y="1949454"/>
            <a:ext cx="5801455" cy="4030793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marL="514350" indent="-514350">
              <a:buAutoNum type="arabicPeriod"/>
            </a:pPr>
            <a:r>
              <a: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 및 의의</a:t>
            </a:r>
            <a:endParaRPr lang="en-US" altLang="ko-KR" sz="2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endParaRPr lang="en-US" altLang="ko-KR" sz="2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endParaRPr lang="en-US" altLang="ko-KR" sz="2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r>
              <a:rPr lang="en-US" altLang="ko-KR" sz="2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분석계획</a:t>
            </a:r>
            <a:endParaRPr lang="en-US" altLang="ko-KR" sz="2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/>
            <a:endParaRPr lang="en-US" altLang="ko-KR" sz="2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1" indent="0">
              <a:lnSpc>
                <a:spcPct val="10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악성댓글 여부 라벨링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전처리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Django Web Framework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/>
            <a:endParaRPr lang="en-US" altLang="ko-KR" sz="27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EF9430-BC7C-4CF3-AEE5-FCD7F238AE75}"/>
              </a:ext>
            </a:extLst>
          </p:cNvPr>
          <p:cNvSpPr/>
          <p:nvPr/>
        </p:nvSpPr>
        <p:spPr>
          <a:xfrm>
            <a:off x="5821486" y="1709633"/>
            <a:ext cx="5394691" cy="67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F488F-C094-4018-ADDB-E58754A151B4}"/>
              </a:ext>
            </a:extLst>
          </p:cNvPr>
          <p:cNvSpPr txBox="1"/>
          <p:nvPr/>
        </p:nvSpPr>
        <p:spPr>
          <a:xfrm>
            <a:off x="5738719" y="868117"/>
            <a:ext cx="14035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나눔고딕" panose="020D0604000000000000"/>
              </a:rPr>
              <a:t>Intro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DDEBB-42BF-449B-9A77-488431B7A878}"/>
              </a:ext>
            </a:extLst>
          </p:cNvPr>
          <p:cNvSpPr/>
          <p:nvPr/>
        </p:nvSpPr>
        <p:spPr>
          <a:xfrm>
            <a:off x="4835452" y="694625"/>
            <a:ext cx="7356547" cy="545789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2D354D-2D1B-4DBD-A3B2-9D83CDEB3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23" y="1743407"/>
            <a:ext cx="3116898" cy="34262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29998720-E802-4DC6-B581-DED0E232FB79}"/>
              </a:ext>
            </a:extLst>
          </p:cNvPr>
          <p:cNvSpPr/>
          <p:nvPr/>
        </p:nvSpPr>
        <p:spPr>
          <a:xfrm>
            <a:off x="6371845" y="5112233"/>
            <a:ext cx="2043953" cy="1036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66FA4D-903C-46C6-9F73-26E9AFDD9198}"/>
              </a:ext>
            </a:extLst>
          </p:cNvPr>
          <p:cNvSpPr/>
          <p:nvPr/>
        </p:nvSpPr>
        <p:spPr>
          <a:xfrm>
            <a:off x="860612" y="5172635"/>
            <a:ext cx="2043953" cy="1036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247D8-0DE7-4CFD-B484-FFB96D6123A8}"/>
              </a:ext>
            </a:extLst>
          </p:cNvPr>
          <p:cNvSpPr txBox="1"/>
          <p:nvPr/>
        </p:nvSpPr>
        <p:spPr>
          <a:xfrm>
            <a:off x="270399" y="1275360"/>
            <a:ext cx="4086448" cy="168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>
              <a:latin typeface="-윤고딕320" charset="-127"/>
              <a:ea typeface="-윤고딕320" charset="-127"/>
            </a:endParaRPr>
          </a:p>
          <a:p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한눈에 보는 </a:t>
            </a:r>
            <a:r>
              <a:rPr lang="ko-KR" alt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텍스트전처리</a:t>
            </a:r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667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667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제목 7">
            <a:extLst>
              <a:ext uri="{FF2B5EF4-FFF2-40B4-BE49-F238E27FC236}">
                <a16:creationId xmlns:a16="http://schemas.microsoft.com/office/drawing/2014/main" id="{0264AAEE-FDC9-4B94-A336-A37ADC3D9229}"/>
              </a:ext>
            </a:extLst>
          </p:cNvPr>
          <p:cNvSpPr txBox="1">
            <a:spLocks/>
          </p:cNvSpPr>
          <p:nvPr/>
        </p:nvSpPr>
        <p:spPr>
          <a:xfrm>
            <a:off x="-2334019" y="751821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한눈에보기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5688E-20EA-4822-B4EE-90E07A1895FE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36AC6DE-8538-4827-ACC7-680D91AB8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29" y="3477057"/>
            <a:ext cx="454717" cy="4547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6653951-1849-4C91-9799-AFA39E97B4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864240" y="4309228"/>
            <a:ext cx="454717" cy="4547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FE3EA4-B15C-41FC-A3A2-C4826CCFA37D}"/>
              </a:ext>
            </a:extLst>
          </p:cNvPr>
          <p:cNvSpPr txBox="1"/>
          <p:nvPr/>
        </p:nvSpPr>
        <p:spPr>
          <a:xfrm>
            <a:off x="2788965" y="4393345"/>
            <a:ext cx="11654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음절단위토큰이</a:t>
            </a:r>
            <a:endParaRPr lang="en-US" altLang="ko-KR" sz="1000" dirty="0"/>
          </a:p>
          <a:p>
            <a:pPr algn="ctr"/>
            <a:r>
              <a:rPr lang="ko-KR" altLang="en-US" sz="1000" dirty="0" err="1"/>
              <a:t>악성댓글</a:t>
            </a:r>
            <a:r>
              <a:rPr lang="ko-KR" altLang="en-US" sz="1000" dirty="0"/>
              <a:t> 분류에 적절하지 않다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1829F7-080A-4C56-860E-8A70C91CFC94}"/>
              </a:ext>
            </a:extLst>
          </p:cNvPr>
          <p:cNvSpPr txBox="1"/>
          <p:nvPr/>
        </p:nvSpPr>
        <p:spPr>
          <a:xfrm>
            <a:off x="3960007" y="2824702"/>
            <a:ext cx="11654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음절단위토큰이</a:t>
            </a:r>
            <a:endParaRPr lang="en-US" altLang="ko-KR" sz="1000" dirty="0"/>
          </a:p>
          <a:p>
            <a:pPr algn="ctr"/>
            <a:r>
              <a:rPr lang="ko-KR" altLang="en-US" sz="1000" dirty="0" err="1"/>
              <a:t>악성댓글</a:t>
            </a:r>
            <a:r>
              <a:rPr lang="ko-KR" altLang="en-US" sz="1000" dirty="0"/>
              <a:t> 분류에 적절하다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5EADB6-3C81-47B1-94FC-D23B8BFC2495}"/>
              </a:ext>
            </a:extLst>
          </p:cNvPr>
          <p:cNvSpPr txBox="1"/>
          <p:nvPr/>
        </p:nvSpPr>
        <p:spPr>
          <a:xfrm>
            <a:off x="8216248" y="3200058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ighlight>
                  <a:srgbClr val="C63A3A"/>
                </a:highlight>
              </a:rPr>
              <a:t>Machine</a:t>
            </a:r>
            <a:r>
              <a:rPr lang="ko-KR" altLang="en-US" dirty="0">
                <a:highlight>
                  <a:srgbClr val="C63A3A"/>
                </a:highlight>
              </a:rPr>
              <a:t> </a:t>
            </a:r>
            <a:r>
              <a:rPr lang="en-US" altLang="ko-KR" dirty="0">
                <a:highlight>
                  <a:srgbClr val="C63A3A"/>
                </a:highlight>
              </a:rPr>
              <a:t>Learning</a:t>
            </a:r>
          </a:p>
          <a:p>
            <a:pPr algn="ctr"/>
            <a:r>
              <a:rPr lang="en-US" altLang="ko-KR" dirty="0">
                <a:highlight>
                  <a:srgbClr val="C63A3A"/>
                </a:highlight>
              </a:rPr>
              <a:t>Deep Learning </a:t>
            </a:r>
          </a:p>
          <a:p>
            <a:pPr algn="ctr"/>
            <a:r>
              <a:rPr lang="ko-KR" altLang="en-US" dirty="0">
                <a:highlight>
                  <a:srgbClr val="C63A3A"/>
                </a:highlight>
              </a:rPr>
              <a:t>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6D4D87-D0DF-468B-A633-83981FEA1E8C}"/>
              </a:ext>
            </a:extLst>
          </p:cNvPr>
          <p:cNvSpPr txBox="1"/>
          <p:nvPr/>
        </p:nvSpPr>
        <p:spPr>
          <a:xfrm>
            <a:off x="3750218" y="4885926"/>
            <a:ext cx="2652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ighlight>
                  <a:srgbClr val="FF6600"/>
                </a:highlight>
              </a:rPr>
              <a:t>SNS</a:t>
            </a:r>
            <a:r>
              <a:rPr lang="ko-KR" altLang="en-US" dirty="0">
                <a:highlight>
                  <a:srgbClr val="FF6600"/>
                </a:highlight>
              </a:rPr>
              <a:t>에 특화된 </a:t>
            </a:r>
            <a:endParaRPr lang="en-US" altLang="ko-KR" dirty="0">
              <a:highlight>
                <a:srgbClr val="FF6600"/>
              </a:highlight>
            </a:endParaRPr>
          </a:p>
          <a:p>
            <a:pPr algn="ctr"/>
            <a:r>
              <a:rPr lang="ko-KR" altLang="en-US" dirty="0">
                <a:highlight>
                  <a:srgbClr val="FF6600"/>
                </a:highlight>
              </a:rPr>
              <a:t>형태소분석기 사용하여 </a:t>
            </a:r>
            <a:r>
              <a:rPr lang="ko-KR" altLang="en-US" dirty="0" err="1">
                <a:highlight>
                  <a:srgbClr val="FF6600"/>
                </a:highlight>
              </a:rPr>
              <a:t>재토큰화</a:t>
            </a:r>
            <a:endParaRPr lang="en-US" altLang="ko-KR" dirty="0">
              <a:highlight>
                <a:srgbClr val="FF6600"/>
              </a:highlight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3AE2C7-49DD-4A77-820D-BD3B5BFBBD3D}"/>
              </a:ext>
            </a:extLst>
          </p:cNvPr>
          <p:cNvGrpSpPr/>
          <p:nvPr/>
        </p:nvGrpSpPr>
        <p:grpSpPr>
          <a:xfrm>
            <a:off x="3004234" y="5745294"/>
            <a:ext cx="3241484" cy="646332"/>
            <a:chOff x="296726" y="4860384"/>
            <a:chExt cx="8988418" cy="180485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0AC480C-6727-4A09-AFBE-2837F8B80122}"/>
                </a:ext>
              </a:extLst>
            </p:cNvPr>
            <p:cNvSpPr/>
            <p:nvPr/>
          </p:nvSpPr>
          <p:spPr>
            <a:xfrm>
              <a:off x="296726" y="5462178"/>
              <a:ext cx="2460215" cy="260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196C755-812B-4366-984F-E2A616D28B16}"/>
                </a:ext>
              </a:extLst>
            </p:cNvPr>
            <p:cNvSpPr/>
            <p:nvPr/>
          </p:nvSpPr>
          <p:spPr>
            <a:xfrm>
              <a:off x="6349951" y="5569105"/>
              <a:ext cx="1857285" cy="193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29" name="Picture 2" descr="트위터 무료 아이콘 의 Social Media Icons">
              <a:extLst>
                <a:ext uri="{FF2B5EF4-FFF2-40B4-BE49-F238E27FC236}">
                  <a16:creationId xmlns:a16="http://schemas.microsoft.com/office/drawing/2014/main" id="{4E12C2BA-F88C-4A7F-9927-165775AA0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977" y="4860384"/>
              <a:ext cx="1804850" cy="180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카카오 아이콘 ai 일러스트 파일 다운로드 kakao icon illustrator">
              <a:extLst>
                <a:ext uri="{FF2B5EF4-FFF2-40B4-BE49-F238E27FC236}">
                  <a16:creationId xmlns:a16="http://schemas.microsoft.com/office/drawing/2014/main" id="{78898C47-8A26-451C-99BA-08C657131E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2" t="24023" r="15746" b="23670"/>
            <a:stretch/>
          </p:blipFill>
          <p:spPr bwMode="auto">
            <a:xfrm>
              <a:off x="7278593" y="4933665"/>
              <a:ext cx="2006551" cy="165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C2CFD84-AB61-4631-8243-4ACF6CCD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6217" y="4999847"/>
              <a:ext cx="1444988" cy="144498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70E1ECD-B84D-48A8-A57F-C1329B20AB44}"/>
              </a:ext>
            </a:extLst>
          </p:cNvPr>
          <p:cNvSpPr txBox="1"/>
          <p:nvPr/>
        </p:nvSpPr>
        <p:spPr>
          <a:xfrm>
            <a:off x="1668377" y="347705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6600"/>
                </a:highlight>
              </a:rPr>
              <a:t>음절단위로 토큰화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690AB1-0623-4F15-AA3A-88FEF5F12163}"/>
              </a:ext>
            </a:extLst>
          </p:cNvPr>
          <p:cNvSpPr txBox="1"/>
          <p:nvPr/>
        </p:nvSpPr>
        <p:spPr>
          <a:xfrm>
            <a:off x="5228845" y="3244557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highlight>
                  <a:srgbClr val="FF6600"/>
                </a:highlight>
              </a:rPr>
              <a:t>토큰 데이터 </a:t>
            </a:r>
            <a:endParaRPr lang="en-US" altLang="ko-KR" dirty="0">
              <a:highlight>
                <a:srgbClr val="FF6600"/>
              </a:highlight>
            </a:endParaRPr>
          </a:p>
          <a:p>
            <a:pPr algn="ctr"/>
            <a:r>
              <a:rPr lang="en-US" altLang="ko-KR" dirty="0">
                <a:highlight>
                  <a:srgbClr val="FF6600"/>
                </a:highlight>
              </a:rPr>
              <a:t>Labeling &amp;Padding</a:t>
            </a:r>
          </a:p>
          <a:p>
            <a:pPr algn="ctr"/>
            <a:r>
              <a:rPr lang="en-US" altLang="ko-KR" dirty="0">
                <a:highlight>
                  <a:srgbClr val="FF6600"/>
                </a:highlight>
              </a:rPr>
              <a:t>(</a:t>
            </a:r>
            <a:r>
              <a:rPr lang="en-US" altLang="ko-KR" dirty="0" err="1">
                <a:highlight>
                  <a:srgbClr val="FF6600"/>
                </a:highlight>
              </a:rPr>
              <a:t>DataFrame</a:t>
            </a:r>
            <a:r>
              <a:rPr lang="ko-KR" altLang="en-US" dirty="0">
                <a:highlight>
                  <a:srgbClr val="FF6600"/>
                </a:highlight>
              </a:rPr>
              <a:t>화</a:t>
            </a:r>
            <a:r>
              <a:rPr lang="en-US" altLang="ko-KR" dirty="0">
                <a:highlight>
                  <a:srgbClr val="FF6600"/>
                </a:highlight>
              </a:rPr>
              <a:t>)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D8A73EE-3343-4CA1-8AF3-576BAED2E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64" y="3477057"/>
            <a:ext cx="454717" cy="45471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F4F3227-39E7-4D59-B23B-7A9622EBA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887374" y="4364539"/>
            <a:ext cx="454717" cy="4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9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DAF397F7-F43B-4B6A-9776-7D6F1F60652F}"/>
              </a:ext>
            </a:extLst>
          </p:cNvPr>
          <p:cNvSpPr txBox="1">
            <a:spLocks/>
          </p:cNvSpPr>
          <p:nvPr/>
        </p:nvSpPr>
        <p:spPr>
          <a:xfrm>
            <a:off x="726675" y="1814931"/>
            <a:ext cx="11435571" cy="53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"/>
              <a:buNone/>
              <a:defRPr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69329" indent="0">
              <a:buClr>
                <a:srgbClr val="000000"/>
              </a:buClr>
              <a:buSzPts val="2800"/>
            </a:pP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bril Fatface"/>
              </a:rPr>
              <a:t>최근 동향으로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bril Fatface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bril Fatface"/>
              </a:rPr>
              <a:t>자연어처리</a:t>
            </a:r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bril Fatface"/>
              </a:rPr>
              <a:t>(NLP)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bril Fatface"/>
              </a:rPr>
              <a:t>는 머신러닝 보다 </a:t>
            </a:r>
            <a:r>
              <a:rPr lang="ko-KR" altLang="en-US" sz="20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bril Fatface"/>
              </a:rPr>
              <a:t>딥러닝이</a:t>
            </a:r>
            <a:r>
              <a:rPr lang="ko-KR" alt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bril Fatface"/>
              </a:rPr>
              <a:t> 더욱 많이 사용됨</a:t>
            </a:r>
            <a:endParaRPr lang="en-US" altLang="ko-KR" sz="2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bril Fatface"/>
            </a:endParaRPr>
          </a:p>
        </p:txBody>
      </p:sp>
      <p:sp>
        <p:nvSpPr>
          <p:cNvPr id="6" name="AutoShape 2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7" name="AutoShape 4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427567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8" name="AutoShape 10" descr="How To Approach A Machine Learning Project"/>
          <p:cNvSpPr>
            <a:spLocks noChangeAspect="1" noChangeArrowheads="1"/>
          </p:cNvSpPr>
          <p:nvPr/>
        </p:nvSpPr>
        <p:spPr bwMode="auto">
          <a:xfrm>
            <a:off x="630767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1" name="AutoShape 12" descr="How To Approach A Machine Learning Project"/>
          <p:cNvSpPr>
            <a:spLocks noChangeAspect="1" noChangeArrowheads="1"/>
          </p:cNvSpPr>
          <p:nvPr/>
        </p:nvSpPr>
        <p:spPr bwMode="auto">
          <a:xfrm>
            <a:off x="833967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3" name="AutoShape 14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037167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4" name="AutoShape 16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240367" y="8233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8E90CB-63F2-405D-8BD5-B59F419B2791}"/>
              </a:ext>
            </a:extLst>
          </p:cNvPr>
          <p:cNvGrpSpPr/>
          <p:nvPr/>
        </p:nvGrpSpPr>
        <p:grpSpPr>
          <a:xfrm>
            <a:off x="726675" y="2868172"/>
            <a:ext cx="10710292" cy="2277712"/>
            <a:chOff x="686532" y="4132963"/>
            <a:chExt cx="10859436" cy="2123298"/>
          </a:xfrm>
        </p:grpSpPr>
        <p:cxnSp>
          <p:nvCxnSpPr>
            <p:cNvPr id="25" name="직선 연결선 24"/>
            <p:cNvCxnSpPr/>
            <p:nvPr/>
          </p:nvCxnSpPr>
          <p:spPr>
            <a:xfrm flipH="1">
              <a:off x="7191378" y="5183996"/>
              <a:ext cx="1090887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3179299" y="5183993"/>
              <a:ext cx="1519311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E51F1E-362C-4AF7-BFCB-9428F6541105}"/>
                </a:ext>
              </a:extLst>
            </p:cNvPr>
            <p:cNvSpPr/>
            <p:nvPr/>
          </p:nvSpPr>
          <p:spPr>
            <a:xfrm>
              <a:off x="825094" y="5569105"/>
              <a:ext cx="1857285" cy="193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D98C051-D2AC-4271-88A8-00EDEC116D24}"/>
                </a:ext>
              </a:extLst>
            </p:cNvPr>
            <p:cNvSpPr/>
            <p:nvPr/>
          </p:nvSpPr>
          <p:spPr>
            <a:xfrm>
              <a:off x="6424979" y="5569105"/>
              <a:ext cx="1857285" cy="193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1032" name="Picture 8" descr="AI] 자연어 처리, NLP, 용어, 의미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554" y="4441398"/>
              <a:ext cx="2642823" cy="132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ow To Approach A Machine Learning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532" y="4132963"/>
              <a:ext cx="2745935" cy="205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Introduction to Deep Learning | Hacker No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2264" y="4198152"/>
              <a:ext cx="3263704" cy="205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제목 7">
            <a:extLst>
              <a:ext uri="{FF2B5EF4-FFF2-40B4-BE49-F238E27FC236}">
                <a16:creationId xmlns:a16="http://schemas.microsoft.com/office/drawing/2014/main" id="{CE650699-87FE-4751-B319-A589685C022D}"/>
              </a:ext>
            </a:extLst>
          </p:cNvPr>
          <p:cNvSpPr txBox="1">
            <a:spLocks/>
          </p:cNvSpPr>
          <p:nvPr/>
        </p:nvSpPr>
        <p:spPr>
          <a:xfrm>
            <a:off x="-1926275" y="857263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악성댓글분류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9BBAE-DBC5-405D-ACA0-17F2C1A001A9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</p:spTree>
    <p:extLst>
      <p:ext uri="{BB962C8B-B14F-4D97-AF65-F5344CB8AC3E}">
        <p14:creationId xmlns:p14="http://schemas.microsoft.com/office/powerpoint/2010/main" val="1893479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7363E31-ED2C-42EF-9434-BDBDD563D4B6}"/>
              </a:ext>
            </a:extLst>
          </p:cNvPr>
          <p:cNvSpPr/>
          <p:nvPr/>
        </p:nvSpPr>
        <p:spPr>
          <a:xfrm>
            <a:off x="976485" y="5496437"/>
            <a:ext cx="1857285" cy="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E79376-8117-4B4D-9406-E4370A10CCC9}"/>
              </a:ext>
            </a:extLst>
          </p:cNvPr>
          <p:cNvSpPr/>
          <p:nvPr/>
        </p:nvSpPr>
        <p:spPr>
          <a:xfrm>
            <a:off x="6248401" y="5496437"/>
            <a:ext cx="2581070" cy="393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3CB37F-16CB-40D5-81F7-95E28725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459" y="4477883"/>
            <a:ext cx="3129137" cy="349477"/>
          </a:xfrm>
          <a:prstGeom prst="rect">
            <a:avLst/>
          </a:prstGeom>
        </p:spPr>
      </p:pic>
      <p:sp>
        <p:nvSpPr>
          <p:cNvPr id="6" name="AutoShape 2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7" name="AutoShape 4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427567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8" name="AutoShape 10" descr="How To Approach A Machine Learning Project"/>
          <p:cNvSpPr>
            <a:spLocks noChangeAspect="1" noChangeArrowheads="1"/>
          </p:cNvSpPr>
          <p:nvPr/>
        </p:nvSpPr>
        <p:spPr bwMode="auto">
          <a:xfrm>
            <a:off x="630767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1" name="AutoShape 12" descr="How To Approach A Machine Learning Project"/>
          <p:cNvSpPr>
            <a:spLocks noChangeAspect="1" noChangeArrowheads="1"/>
          </p:cNvSpPr>
          <p:nvPr/>
        </p:nvSpPr>
        <p:spPr bwMode="auto">
          <a:xfrm>
            <a:off x="833967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3" name="AutoShape 14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037167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4" name="AutoShape 16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240367" y="8233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9" name="내용 개체 틀 6">
            <a:extLst>
              <a:ext uri="{FF2B5EF4-FFF2-40B4-BE49-F238E27FC236}">
                <a16:creationId xmlns:a16="http://schemas.microsoft.com/office/drawing/2014/main" id="{CA5A5A28-4E56-474E-84A6-E1A0FFDCD102}"/>
              </a:ext>
            </a:extLst>
          </p:cNvPr>
          <p:cNvSpPr txBox="1">
            <a:spLocks/>
          </p:cNvSpPr>
          <p:nvPr/>
        </p:nvSpPr>
        <p:spPr>
          <a:xfrm>
            <a:off x="1646767" y="3354446"/>
            <a:ext cx="11402750" cy="17824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lvl="0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/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만약 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딥러닝을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사용한다면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RNN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계열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(RNN, LSTM)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모델을 사용할 예정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457200" lvl="1" indent="0"/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097A6-A860-42CE-B945-BC6D9ADF8ECF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EE45AFE-F2FC-46E4-BE6E-6876EE2EB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7"/>
          <a:stretch/>
        </p:blipFill>
        <p:spPr>
          <a:xfrm>
            <a:off x="4115363" y="2592273"/>
            <a:ext cx="3181728" cy="1405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B82938-AE93-48AF-8660-588A75885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52" y="4177983"/>
            <a:ext cx="792480" cy="79248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E9F299F-73FB-4FAF-A808-2507BE445CA2}"/>
              </a:ext>
            </a:extLst>
          </p:cNvPr>
          <p:cNvGrpSpPr/>
          <p:nvPr/>
        </p:nvGrpSpPr>
        <p:grpSpPr>
          <a:xfrm>
            <a:off x="1443567" y="1897870"/>
            <a:ext cx="9330722" cy="446276"/>
            <a:chOff x="1372769" y="3566441"/>
            <a:chExt cx="9330722" cy="44627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019860-67B7-4C9D-BE10-7CAF16D37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912" y="3619125"/>
              <a:ext cx="745216" cy="3409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F450FA-1D91-4030-9BE2-2DED4624A202}"/>
                </a:ext>
              </a:extLst>
            </p:cNvPr>
            <p:cNvSpPr txBox="1"/>
            <p:nvPr/>
          </p:nvSpPr>
          <p:spPr>
            <a:xfrm>
              <a:off x="1372769" y="3566441"/>
              <a:ext cx="9330722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1" indent="0"/>
              <a:r>
                <a:rPr lang="ko-KR" altLang="en-US" sz="23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특히</a:t>
              </a:r>
              <a:r>
                <a:rPr lang="en-US" altLang="ko-KR" sz="23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, Google</a:t>
              </a:r>
              <a:r>
                <a:rPr lang="ko-KR" altLang="en-US" sz="23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에서 개발한 </a:t>
              </a:r>
              <a:r>
                <a:rPr lang="en-US" altLang="ko-KR" sz="23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Bert</a:t>
              </a:r>
              <a:r>
                <a:rPr lang="ko-KR" altLang="en-US" sz="23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라는 딥러닝 모델의 성능이 우수</a:t>
              </a:r>
              <a:endParaRPr lang="en-US" altLang="ko-KR" sz="2300" b="1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5" name="제목 7">
            <a:extLst>
              <a:ext uri="{FF2B5EF4-FFF2-40B4-BE49-F238E27FC236}">
                <a16:creationId xmlns:a16="http://schemas.microsoft.com/office/drawing/2014/main" id="{15202B68-6A89-4044-BF6C-2D5F34B0024A}"/>
              </a:ext>
            </a:extLst>
          </p:cNvPr>
          <p:cNvSpPr txBox="1">
            <a:spLocks/>
          </p:cNvSpPr>
          <p:nvPr/>
        </p:nvSpPr>
        <p:spPr>
          <a:xfrm>
            <a:off x="-1926275" y="857263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악성댓글분류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C0DF29-B167-4E77-A449-0E5FA9C0A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60" y="5007849"/>
            <a:ext cx="3383331" cy="15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43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7363E31-ED2C-42EF-9434-BDBDD563D4B6}"/>
              </a:ext>
            </a:extLst>
          </p:cNvPr>
          <p:cNvSpPr/>
          <p:nvPr/>
        </p:nvSpPr>
        <p:spPr>
          <a:xfrm>
            <a:off x="976485" y="5496437"/>
            <a:ext cx="1857285" cy="193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E79376-8117-4B4D-9406-E4370A10CCC9}"/>
              </a:ext>
            </a:extLst>
          </p:cNvPr>
          <p:cNvSpPr/>
          <p:nvPr/>
        </p:nvSpPr>
        <p:spPr>
          <a:xfrm>
            <a:off x="6248401" y="5496437"/>
            <a:ext cx="2581070" cy="393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3CB37F-16CB-40D5-81F7-95E28725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459" y="4477883"/>
            <a:ext cx="3129137" cy="349477"/>
          </a:xfrm>
          <a:prstGeom prst="rect">
            <a:avLst/>
          </a:prstGeom>
        </p:spPr>
      </p:pic>
      <p:sp>
        <p:nvSpPr>
          <p:cNvPr id="6" name="AutoShape 2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7" name="AutoShape 4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427567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8" name="AutoShape 10" descr="How To Approach A Machine Learning Project"/>
          <p:cNvSpPr>
            <a:spLocks noChangeAspect="1" noChangeArrowheads="1"/>
          </p:cNvSpPr>
          <p:nvPr/>
        </p:nvSpPr>
        <p:spPr bwMode="auto">
          <a:xfrm>
            <a:off x="630767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1" name="AutoShape 12" descr="How To Approach A Machine Learning Project"/>
          <p:cNvSpPr>
            <a:spLocks noChangeAspect="1" noChangeArrowheads="1"/>
          </p:cNvSpPr>
          <p:nvPr/>
        </p:nvSpPr>
        <p:spPr bwMode="auto">
          <a:xfrm>
            <a:off x="833967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3" name="AutoShape 14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037167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4" name="AutoShape 16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240367" y="8233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9" name="내용 개체 틀 6">
            <a:extLst>
              <a:ext uri="{FF2B5EF4-FFF2-40B4-BE49-F238E27FC236}">
                <a16:creationId xmlns:a16="http://schemas.microsoft.com/office/drawing/2014/main" id="{CA5A5A28-4E56-474E-84A6-E1A0FFDCD102}"/>
              </a:ext>
            </a:extLst>
          </p:cNvPr>
          <p:cNvSpPr txBox="1">
            <a:spLocks/>
          </p:cNvSpPr>
          <p:nvPr/>
        </p:nvSpPr>
        <p:spPr>
          <a:xfrm>
            <a:off x="1646767" y="3354446"/>
            <a:ext cx="11402750" cy="178245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lvl="0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kern="1200">
                <a:solidFill>
                  <a:srgbClr val="999999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/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만약 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딥러닝을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사용한다면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RNN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계열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(RNN, LSTM)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모델을 사용할 예정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457200" lvl="1" indent="0"/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097A6-A860-42CE-B945-BC6D9ADF8ECF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EE45AFE-F2FC-46E4-BE6E-6876EE2EB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7"/>
          <a:stretch/>
        </p:blipFill>
        <p:spPr>
          <a:xfrm>
            <a:off x="4115363" y="2592273"/>
            <a:ext cx="3181728" cy="1405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B82938-AE93-48AF-8660-588A75885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52" y="4177983"/>
            <a:ext cx="792480" cy="79248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E9F299F-73FB-4FAF-A808-2507BE445CA2}"/>
              </a:ext>
            </a:extLst>
          </p:cNvPr>
          <p:cNvGrpSpPr/>
          <p:nvPr/>
        </p:nvGrpSpPr>
        <p:grpSpPr>
          <a:xfrm>
            <a:off x="1443567" y="1897870"/>
            <a:ext cx="9330722" cy="446276"/>
            <a:chOff x="1372769" y="3566441"/>
            <a:chExt cx="9330722" cy="44627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019860-67B7-4C9D-BE10-7CAF16D37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912" y="3619125"/>
              <a:ext cx="745216" cy="3409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F450FA-1D91-4030-9BE2-2DED4624A202}"/>
                </a:ext>
              </a:extLst>
            </p:cNvPr>
            <p:cNvSpPr txBox="1"/>
            <p:nvPr/>
          </p:nvSpPr>
          <p:spPr>
            <a:xfrm>
              <a:off x="1372769" y="3566441"/>
              <a:ext cx="9330722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1" indent="0"/>
              <a:r>
                <a:rPr lang="ko-KR" altLang="en-US" sz="23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특히</a:t>
              </a:r>
              <a:r>
                <a:rPr lang="en-US" altLang="ko-KR" sz="23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, Google</a:t>
              </a:r>
              <a:r>
                <a:rPr lang="ko-KR" altLang="en-US" sz="23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에서 개발한 </a:t>
              </a:r>
              <a:r>
                <a:rPr lang="en-US" altLang="ko-KR" sz="23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Bert</a:t>
              </a:r>
              <a:r>
                <a:rPr lang="ko-KR" altLang="en-US" sz="23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라는 딥러닝 모델의 성능이 우수</a:t>
              </a:r>
              <a:endParaRPr lang="en-US" altLang="ko-KR" sz="2300" b="1" dirty="0">
                <a:solidFill>
                  <a:schemeClr val="bg2">
                    <a:lumMod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5" name="제목 7">
            <a:extLst>
              <a:ext uri="{FF2B5EF4-FFF2-40B4-BE49-F238E27FC236}">
                <a16:creationId xmlns:a16="http://schemas.microsoft.com/office/drawing/2014/main" id="{15202B68-6A89-4044-BF6C-2D5F34B0024A}"/>
              </a:ext>
            </a:extLst>
          </p:cNvPr>
          <p:cNvSpPr txBox="1">
            <a:spLocks/>
          </p:cNvSpPr>
          <p:nvPr/>
        </p:nvSpPr>
        <p:spPr>
          <a:xfrm>
            <a:off x="-1926275" y="857263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악성댓글분류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C0DF29-B167-4E77-A449-0E5FA9C0A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760" y="5007849"/>
            <a:ext cx="3383331" cy="1565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833394-5062-47A0-A6AA-C4BBBF34683E}"/>
              </a:ext>
            </a:extLst>
          </p:cNvPr>
          <p:cNvSpPr/>
          <p:nvPr/>
        </p:nvSpPr>
        <p:spPr>
          <a:xfrm>
            <a:off x="-91996" y="0"/>
            <a:ext cx="12283996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95FC7-2119-4E33-85E7-15E4F0F23330}"/>
              </a:ext>
            </a:extLst>
          </p:cNvPr>
          <p:cNvSpPr txBox="1"/>
          <p:nvPr/>
        </p:nvSpPr>
        <p:spPr>
          <a:xfrm>
            <a:off x="1893897" y="2980443"/>
            <a:ext cx="86357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BUT </a:t>
            </a:r>
            <a:r>
              <a:rPr lang="ko-KR" altLang="en-US" sz="4000" b="1" dirty="0" err="1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딥러닝은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머신러닝에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 비해 </a:t>
            </a:r>
            <a:endParaRPr lang="en-US" altLang="ko-KR" sz="4000" b="1" dirty="0">
              <a:solidFill>
                <a:schemeClr val="bg1"/>
              </a:solidFill>
              <a:effectLst>
                <a:outerShdw blurRad="76200" dist="38100" algn="l" rotWithShape="0">
                  <a:schemeClr val="bg1">
                    <a:alpha val="36000"/>
                  </a:schemeClr>
                </a:outerShdw>
              </a:effectLst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비교적 많은 양의 데이터를 </a:t>
            </a:r>
            <a:endParaRPr lang="en-US" altLang="ko-KR" sz="4000" b="1" dirty="0">
              <a:solidFill>
                <a:schemeClr val="bg1"/>
              </a:solidFill>
              <a:effectLst>
                <a:outerShdw blurRad="76200" dist="38100" algn="l" rotWithShape="0">
                  <a:schemeClr val="bg1">
                    <a:alpha val="36000"/>
                  </a:schemeClr>
                </a:outerShdw>
              </a:effectLst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필요로 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E2384-4E89-43B0-9B04-C5646F5E4307}"/>
              </a:ext>
            </a:extLst>
          </p:cNvPr>
          <p:cNvSpPr txBox="1"/>
          <p:nvPr/>
        </p:nvSpPr>
        <p:spPr>
          <a:xfrm>
            <a:off x="1917908" y="2543776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12586F-1A05-484F-89DD-1AD5086CE35B}"/>
              </a:ext>
            </a:extLst>
          </p:cNvPr>
          <p:cNvSpPr txBox="1"/>
          <p:nvPr/>
        </p:nvSpPr>
        <p:spPr>
          <a:xfrm rot="10800000">
            <a:off x="9863173" y="2105561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012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ED837B-3AAC-40FA-A7B6-7A21B7B90B64}"/>
              </a:ext>
            </a:extLst>
          </p:cNvPr>
          <p:cNvSpPr/>
          <p:nvPr/>
        </p:nvSpPr>
        <p:spPr>
          <a:xfrm>
            <a:off x="6232036" y="1726191"/>
            <a:ext cx="5733638" cy="4757474"/>
          </a:xfrm>
          <a:prstGeom prst="rect">
            <a:avLst/>
          </a:prstGeom>
          <a:solidFill>
            <a:srgbClr val="FAF6E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AutoShape 2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7" name="AutoShape 4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427567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8" name="AutoShape 10" descr="How To Approach A Machine Learning Project"/>
          <p:cNvSpPr>
            <a:spLocks noChangeAspect="1" noChangeArrowheads="1"/>
          </p:cNvSpPr>
          <p:nvPr/>
        </p:nvSpPr>
        <p:spPr bwMode="auto">
          <a:xfrm>
            <a:off x="630767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1" name="AutoShape 12" descr="How To Approach A Machine Learning Project"/>
          <p:cNvSpPr>
            <a:spLocks noChangeAspect="1" noChangeArrowheads="1"/>
          </p:cNvSpPr>
          <p:nvPr/>
        </p:nvSpPr>
        <p:spPr bwMode="auto">
          <a:xfrm>
            <a:off x="833967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3" name="AutoShape 14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037167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4" name="AutoShape 16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240367" y="8233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6DB5B1F-C1A1-4131-B08D-E434074A5788}"/>
              </a:ext>
            </a:extLst>
          </p:cNvPr>
          <p:cNvSpPr txBox="1">
            <a:spLocks/>
          </p:cNvSpPr>
          <p:nvPr/>
        </p:nvSpPr>
        <p:spPr>
          <a:xfrm>
            <a:off x="6351016" y="1850328"/>
            <a:ext cx="5257800" cy="61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/>
              <a:t>머신러닝 시나리오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431258-EA3A-4745-B6BC-2E3F79C11D39}"/>
              </a:ext>
            </a:extLst>
          </p:cNvPr>
          <p:cNvGrpSpPr/>
          <p:nvPr/>
        </p:nvGrpSpPr>
        <p:grpSpPr>
          <a:xfrm>
            <a:off x="226328" y="1742668"/>
            <a:ext cx="5733638" cy="4698348"/>
            <a:chOff x="309880" y="2116836"/>
            <a:chExt cx="5733638" cy="452738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9B7124-7C59-4E12-B866-C340790BE719}"/>
                </a:ext>
              </a:extLst>
            </p:cNvPr>
            <p:cNvSpPr/>
            <p:nvPr/>
          </p:nvSpPr>
          <p:spPr>
            <a:xfrm>
              <a:off x="309880" y="2116836"/>
              <a:ext cx="5733638" cy="4527380"/>
            </a:xfrm>
            <a:prstGeom prst="rect">
              <a:avLst/>
            </a:prstGeom>
            <a:solidFill>
              <a:srgbClr val="FAF6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" name="내용 개체 틀 2">
              <a:extLst>
                <a:ext uri="{FF2B5EF4-FFF2-40B4-BE49-F238E27FC236}">
                  <a16:creationId xmlns:a16="http://schemas.microsoft.com/office/drawing/2014/main" id="{85704623-5D66-4476-833B-AFE577F5C975}"/>
                </a:ext>
              </a:extLst>
            </p:cNvPr>
            <p:cNvSpPr txBox="1">
              <a:spLocks/>
            </p:cNvSpPr>
            <p:nvPr/>
          </p:nvSpPr>
          <p:spPr>
            <a:xfrm>
              <a:off x="370279" y="2184885"/>
              <a:ext cx="2354131" cy="4768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000" b="1" dirty="0">
                  <a:latin typeface="+mn-ea"/>
                </a:rPr>
                <a:t>딥러닝 시나리오</a:t>
              </a:r>
              <a:endParaRPr lang="en-US" altLang="ko-KR" sz="2000" b="1" dirty="0">
                <a:latin typeface="+mn-ea"/>
              </a:endParaRPr>
            </a:p>
            <a:p>
              <a:pPr marL="0" indent="0">
                <a:buNone/>
              </a:pPr>
              <a:endParaRPr lang="en-US" altLang="ko-KR" sz="2000" b="1" dirty="0">
                <a:latin typeface="+mn-ea"/>
              </a:endParaRPr>
            </a:p>
            <a:p>
              <a:pPr marL="0" indent="0">
                <a:buNone/>
              </a:pPr>
              <a:endParaRPr lang="en-US" altLang="ko-KR" sz="2000" b="1" dirty="0">
                <a:latin typeface="+mn-ea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D72D0B-48E0-499D-80D7-DD589E11E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53" y="5060987"/>
              <a:ext cx="4970770" cy="146685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1C3B58F-96C3-4CA3-BB8D-868F99BF7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26" y="4988009"/>
            <a:ext cx="2441816" cy="13719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33D051-BA4F-470D-BEBC-9ABEBB5E3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506" y="4857787"/>
            <a:ext cx="2441816" cy="15218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4D0E95-53DC-4571-BC8C-F9F9057AE6C3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FDCE0C-FD04-4C0E-A1A5-733FEBFC1E72}"/>
              </a:ext>
            </a:extLst>
          </p:cNvPr>
          <p:cNvSpPr txBox="1"/>
          <p:nvPr/>
        </p:nvSpPr>
        <p:spPr>
          <a:xfrm>
            <a:off x="370071" y="2524422"/>
            <a:ext cx="5309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atin typeface="+mn-ea"/>
              </a:rPr>
              <a:t>프로젝트 기간 동안 많은 데이터를 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   </a:t>
            </a:r>
            <a:r>
              <a:rPr lang="ko-KR" altLang="en-US" sz="2000" b="1" dirty="0">
                <a:latin typeface="+mn-ea"/>
              </a:rPr>
              <a:t> 크롤링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4E98F5C-A5BD-4345-AE18-CB9B483AC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985" y="3703347"/>
            <a:ext cx="1511807" cy="2205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D732BC-A1AA-49CD-AE6A-FA3BE7CC06A9}"/>
              </a:ext>
            </a:extLst>
          </p:cNvPr>
          <p:cNvSpPr txBox="1"/>
          <p:nvPr/>
        </p:nvSpPr>
        <p:spPr>
          <a:xfrm>
            <a:off x="427567" y="3599469"/>
            <a:ext cx="50221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000" b="1" dirty="0">
                <a:latin typeface="+mn-ea"/>
              </a:rPr>
              <a:t>2. </a:t>
            </a:r>
            <a:r>
              <a:rPr lang="ko-KR" altLang="en-US" sz="2000" b="1" dirty="0">
                <a:latin typeface="+mn-ea"/>
              </a:rPr>
              <a:t>많은 데이터를 이용해 </a:t>
            </a:r>
            <a:r>
              <a:rPr lang="en-US" altLang="ko-KR" sz="2000" b="1" dirty="0">
                <a:latin typeface="+mn-ea"/>
              </a:rPr>
              <a:t>RNN</a:t>
            </a:r>
            <a:r>
              <a:rPr lang="ko-KR" altLang="en-US" sz="2000" b="1" dirty="0">
                <a:latin typeface="+mn-ea"/>
              </a:rPr>
              <a:t>계열</a:t>
            </a:r>
            <a:r>
              <a:rPr lang="en-US" altLang="ko-KR" sz="2000" b="1" dirty="0">
                <a:latin typeface="+mn-ea"/>
              </a:rPr>
              <a:t>(LSTM)</a:t>
            </a:r>
            <a:r>
              <a:rPr lang="ko-KR" altLang="en-US" sz="2000" b="1" dirty="0">
                <a:latin typeface="+mn-ea"/>
              </a:rPr>
              <a:t>딥러닝을 주 모델로 사용하여 악성 댓글 여부를 예측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65B17F-9EBB-4758-BE88-EE941302F64E}"/>
              </a:ext>
            </a:extLst>
          </p:cNvPr>
          <p:cNvSpPr txBox="1"/>
          <p:nvPr/>
        </p:nvSpPr>
        <p:spPr>
          <a:xfrm>
            <a:off x="6363542" y="2551307"/>
            <a:ext cx="5309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atin typeface="+mn-ea"/>
              </a:rPr>
              <a:t>프로젝트 기간 동안 많은 데이터를 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   </a:t>
            </a:r>
            <a:r>
              <a:rPr lang="ko-KR" altLang="en-US" sz="2000" b="1" dirty="0">
                <a:latin typeface="+mn-ea"/>
              </a:rPr>
              <a:t> 크롤링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EC9B28D-8EC7-4E7A-8117-B74BD7D75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886" y="3805839"/>
            <a:ext cx="1511807" cy="22054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B3DF637-5D72-4866-8A2B-115297051E77}"/>
              </a:ext>
            </a:extLst>
          </p:cNvPr>
          <p:cNvSpPr txBox="1"/>
          <p:nvPr/>
        </p:nvSpPr>
        <p:spPr>
          <a:xfrm>
            <a:off x="6411481" y="3703347"/>
            <a:ext cx="7063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데이터를 이용해 여러 머신러닝 기법에 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   </a:t>
            </a:r>
            <a:r>
              <a:rPr lang="ko-KR" altLang="en-US" sz="2000" b="1" dirty="0"/>
              <a:t>적용하여 예측</a:t>
            </a:r>
            <a:endParaRPr lang="en-US" altLang="ko-KR" sz="2000" b="1" dirty="0"/>
          </a:p>
        </p:txBody>
      </p:sp>
      <p:sp>
        <p:nvSpPr>
          <p:cNvPr id="3" name="제목 7">
            <a:extLst>
              <a:ext uri="{FF2B5EF4-FFF2-40B4-BE49-F238E27FC236}">
                <a16:creationId xmlns:a16="http://schemas.microsoft.com/office/drawing/2014/main" id="{F50441B4-F980-4431-8E5F-99B87DEF662F}"/>
              </a:ext>
            </a:extLst>
          </p:cNvPr>
          <p:cNvSpPr txBox="1">
            <a:spLocks/>
          </p:cNvSpPr>
          <p:nvPr/>
        </p:nvSpPr>
        <p:spPr>
          <a:xfrm>
            <a:off x="-1926275" y="857263"/>
            <a:ext cx="9422066" cy="7924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악성댓글분류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442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84FA8-4CBE-4411-A2C0-5CCECA3A3E0D}"/>
              </a:ext>
            </a:extLst>
          </p:cNvPr>
          <p:cNvSpPr/>
          <p:nvPr/>
        </p:nvSpPr>
        <p:spPr>
          <a:xfrm>
            <a:off x="472340" y="5062506"/>
            <a:ext cx="3288206" cy="76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2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7" name="AutoShape 4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427567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8" name="AutoShape 10" descr="How To Approach A Machine Learning Project"/>
          <p:cNvSpPr>
            <a:spLocks noChangeAspect="1" noChangeArrowheads="1"/>
          </p:cNvSpPr>
          <p:nvPr/>
        </p:nvSpPr>
        <p:spPr bwMode="auto">
          <a:xfrm>
            <a:off x="630767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1" name="AutoShape 12" descr="How To Approach A Machine Learning Project"/>
          <p:cNvSpPr>
            <a:spLocks noChangeAspect="1" noChangeArrowheads="1"/>
          </p:cNvSpPr>
          <p:nvPr/>
        </p:nvSpPr>
        <p:spPr bwMode="auto">
          <a:xfrm>
            <a:off x="833967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3" name="AutoShape 14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037167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4" name="AutoShape 16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240367" y="8233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A9E8-3AF0-4883-B528-A56FB0F5B0E0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  <p:sp>
        <p:nvSpPr>
          <p:cNvPr id="4" name="제목 7">
            <a:extLst>
              <a:ext uri="{FF2B5EF4-FFF2-40B4-BE49-F238E27FC236}">
                <a16:creationId xmlns:a16="http://schemas.microsoft.com/office/drawing/2014/main" id="{ABEF59FA-4312-415A-B575-7EED559782AC}"/>
              </a:ext>
            </a:extLst>
          </p:cNvPr>
          <p:cNvSpPr txBox="1">
            <a:spLocks/>
          </p:cNvSpPr>
          <p:nvPr/>
        </p:nvSpPr>
        <p:spPr>
          <a:xfrm>
            <a:off x="-2787361" y="668224"/>
            <a:ext cx="9422066" cy="532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-Django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WebFrame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B069538-FDB0-42A4-B947-A3DA5CA55F43}"/>
              </a:ext>
            </a:extLst>
          </p:cNvPr>
          <p:cNvGrpSpPr/>
          <p:nvPr/>
        </p:nvGrpSpPr>
        <p:grpSpPr>
          <a:xfrm>
            <a:off x="3039686" y="1533240"/>
            <a:ext cx="7965650" cy="4802188"/>
            <a:chOff x="2113175" y="1690687"/>
            <a:chExt cx="7965650" cy="480218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B7F1632-BC97-4691-A2B8-7C5918A51E41}"/>
                </a:ext>
              </a:extLst>
            </p:cNvPr>
            <p:cNvSpPr/>
            <p:nvPr/>
          </p:nvSpPr>
          <p:spPr>
            <a:xfrm>
              <a:off x="2113175" y="1690688"/>
              <a:ext cx="7965650" cy="4802187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E0F2D25-7C91-4A35-96C6-3C84EB79A77F}"/>
                </a:ext>
              </a:extLst>
            </p:cNvPr>
            <p:cNvSpPr/>
            <p:nvPr/>
          </p:nvSpPr>
          <p:spPr>
            <a:xfrm>
              <a:off x="2113175" y="1690687"/>
              <a:ext cx="7965650" cy="5564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615FB7C-0A6F-4374-B31E-0AA882E8B155}"/>
                </a:ext>
              </a:extLst>
            </p:cNvPr>
            <p:cNvSpPr/>
            <p:nvPr/>
          </p:nvSpPr>
          <p:spPr>
            <a:xfrm>
              <a:off x="3018384" y="1968887"/>
              <a:ext cx="6958252" cy="1663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10A79BF7-1673-4D48-BAE8-6EFD0CDB1656}"/>
                </a:ext>
              </a:extLst>
            </p:cNvPr>
            <p:cNvSpPr/>
            <p:nvPr/>
          </p:nvSpPr>
          <p:spPr>
            <a:xfrm>
              <a:off x="2578435" y="1968885"/>
              <a:ext cx="252919" cy="16635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7776B40C-5896-4408-A021-9347AE348550}"/>
                </a:ext>
              </a:extLst>
            </p:cNvPr>
            <p:cNvSpPr/>
            <p:nvPr/>
          </p:nvSpPr>
          <p:spPr>
            <a:xfrm rot="10800000">
              <a:off x="2223327" y="1968885"/>
              <a:ext cx="252919" cy="16635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8607C16-41BC-4CEF-B336-86FA2824843F}"/>
                </a:ext>
              </a:extLst>
            </p:cNvPr>
            <p:cNvSpPr/>
            <p:nvPr/>
          </p:nvSpPr>
          <p:spPr>
            <a:xfrm>
              <a:off x="2476246" y="2675794"/>
              <a:ext cx="3940152" cy="33901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D6FC73E-B855-4152-B613-AC5715C7024F}"/>
                </a:ext>
              </a:extLst>
            </p:cNvPr>
            <p:cNvSpPr/>
            <p:nvPr/>
          </p:nvSpPr>
          <p:spPr>
            <a:xfrm>
              <a:off x="6513200" y="3867151"/>
              <a:ext cx="3348362" cy="17037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FDA8AA-09CB-41BE-A201-8A93BBB19AA7}"/>
                </a:ext>
              </a:extLst>
            </p:cNvPr>
            <p:cNvSpPr/>
            <p:nvPr/>
          </p:nvSpPr>
          <p:spPr>
            <a:xfrm>
              <a:off x="6513201" y="3440195"/>
              <a:ext cx="2683344" cy="2606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b="1" dirty="0">
                  <a:solidFill>
                    <a:schemeClr val="tx1"/>
                  </a:solidFill>
                </a:rPr>
                <a:t>사진 너무 잘 </a:t>
              </a:r>
              <a:r>
                <a:rPr lang="ko-KR" altLang="en-US" sz="1500" b="1" dirty="0" err="1">
                  <a:solidFill>
                    <a:schemeClr val="tx1"/>
                  </a:solidFill>
                </a:rPr>
                <a:t>나왔다아</a:t>
              </a:r>
              <a:r>
                <a:rPr lang="en-US" altLang="ko-KR" sz="1500" b="1" dirty="0">
                  <a:solidFill>
                    <a:schemeClr val="tx1"/>
                  </a:solidFill>
                </a:rPr>
                <a:t>~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61C831C-37AD-4C1D-9B38-82C492B721C3}"/>
                </a:ext>
              </a:extLst>
            </p:cNvPr>
            <p:cNvSpPr/>
            <p:nvPr/>
          </p:nvSpPr>
          <p:spPr>
            <a:xfrm>
              <a:off x="8681977" y="3450210"/>
              <a:ext cx="45719" cy="2288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2CA501-7C91-4E53-8462-85842C5AB085}"/>
                </a:ext>
              </a:extLst>
            </p:cNvPr>
            <p:cNvSpPr/>
            <p:nvPr/>
          </p:nvSpPr>
          <p:spPr>
            <a:xfrm>
              <a:off x="9300014" y="3438902"/>
              <a:ext cx="561548" cy="26068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입력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AF4DD43-E6F3-4B74-B7EA-5E318C553547}"/>
              </a:ext>
            </a:extLst>
          </p:cNvPr>
          <p:cNvGrpSpPr/>
          <p:nvPr/>
        </p:nvGrpSpPr>
        <p:grpSpPr>
          <a:xfrm>
            <a:off x="241001" y="2287515"/>
            <a:ext cx="2425656" cy="1761256"/>
            <a:chOff x="113166" y="2182098"/>
            <a:chExt cx="2425656" cy="1761256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AB23862-2EDC-4D17-AC7C-D84EF9F98582}"/>
                </a:ext>
              </a:extLst>
            </p:cNvPr>
            <p:cNvSpPr/>
            <p:nvPr/>
          </p:nvSpPr>
          <p:spPr>
            <a:xfrm>
              <a:off x="639876" y="2328883"/>
              <a:ext cx="1414583" cy="2265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162E81-3977-417B-8C88-EFE94607AFCE}"/>
                </a:ext>
              </a:extLst>
            </p:cNvPr>
            <p:cNvSpPr txBox="1"/>
            <p:nvPr/>
          </p:nvSpPr>
          <p:spPr>
            <a:xfrm>
              <a:off x="113166" y="2182098"/>
              <a:ext cx="24256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/>
                <a:t>악플 </a:t>
              </a:r>
              <a:r>
                <a:rPr lang="en-US" altLang="ko-KR" sz="2400" b="1" dirty="0"/>
                <a:t>No</a:t>
              </a:r>
              <a:endParaRPr lang="ko-KR" altLang="en-US" sz="2400" b="1" dirty="0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C946D3A-44F8-4183-9A83-BFDAD434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39" y="3038498"/>
              <a:ext cx="904856" cy="90485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ADFC1F6-DBBF-4658-ACA4-D05C15A1A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5" b="99751" l="10000" r="90000">
                        <a14:foregroundMark x1="23000" y1="85536" x2="22557" y2="86376"/>
                        <a14:backgroundMark x1="15167" y1="78055" x2="22000" y2="85786"/>
                        <a14:backgroundMark x1="22000" y1="85786" x2="16000" y2="96259"/>
                        <a14:backgroundMark x1="16000" y1="96259" x2="15167" y2="99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777" y="2249546"/>
            <a:ext cx="5474701" cy="36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35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84FA8-4CBE-4411-A2C0-5CCECA3A3E0D}"/>
              </a:ext>
            </a:extLst>
          </p:cNvPr>
          <p:cNvSpPr/>
          <p:nvPr/>
        </p:nvSpPr>
        <p:spPr>
          <a:xfrm>
            <a:off x="472340" y="5062506"/>
            <a:ext cx="3288206" cy="76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2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7" name="AutoShape 4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427567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8" name="AutoShape 10" descr="How To Approach A Machine Learning Project"/>
          <p:cNvSpPr>
            <a:spLocks noChangeAspect="1" noChangeArrowheads="1"/>
          </p:cNvSpPr>
          <p:nvPr/>
        </p:nvSpPr>
        <p:spPr bwMode="auto">
          <a:xfrm>
            <a:off x="630767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1" name="AutoShape 12" descr="How To Approach A Machine Learning Project"/>
          <p:cNvSpPr>
            <a:spLocks noChangeAspect="1" noChangeArrowheads="1"/>
          </p:cNvSpPr>
          <p:nvPr/>
        </p:nvSpPr>
        <p:spPr bwMode="auto">
          <a:xfrm>
            <a:off x="833967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3" name="AutoShape 14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037167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4" name="AutoShape 16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240367" y="8233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A9E8-3AF0-4883-B528-A56FB0F5B0E0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  <p:sp>
        <p:nvSpPr>
          <p:cNvPr id="4" name="제목 7">
            <a:extLst>
              <a:ext uri="{FF2B5EF4-FFF2-40B4-BE49-F238E27FC236}">
                <a16:creationId xmlns:a16="http://schemas.microsoft.com/office/drawing/2014/main" id="{ABEF59FA-4312-415A-B575-7EED559782AC}"/>
              </a:ext>
            </a:extLst>
          </p:cNvPr>
          <p:cNvSpPr txBox="1">
            <a:spLocks/>
          </p:cNvSpPr>
          <p:nvPr/>
        </p:nvSpPr>
        <p:spPr>
          <a:xfrm>
            <a:off x="-2787361" y="668224"/>
            <a:ext cx="9422066" cy="532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-Django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WebFrame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B069538-FDB0-42A4-B947-A3DA5CA55F43}"/>
              </a:ext>
            </a:extLst>
          </p:cNvPr>
          <p:cNvGrpSpPr/>
          <p:nvPr/>
        </p:nvGrpSpPr>
        <p:grpSpPr>
          <a:xfrm>
            <a:off x="3039686" y="1533240"/>
            <a:ext cx="7965650" cy="4802188"/>
            <a:chOff x="2113175" y="1690687"/>
            <a:chExt cx="7965650" cy="480218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B7F1632-BC97-4691-A2B8-7C5918A51E41}"/>
                </a:ext>
              </a:extLst>
            </p:cNvPr>
            <p:cNvSpPr/>
            <p:nvPr/>
          </p:nvSpPr>
          <p:spPr>
            <a:xfrm>
              <a:off x="2113175" y="1690688"/>
              <a:ext cx="7965650" cy="4802187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E0F2D25-7C91-4A35-96C6-3C84EB79A77F}"/>
                </a:ext>
              </a:extLst>
            </p:cNvPr>
            <p:cNvSpPr/>
            <p:nvPr/>
          </p:nvSpPr>
          <p:spPr>
            <a:xfrm>
              <a:off x="2113175" y="1690687"/>
              <a:ext cx="7965650" cy="5564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615FB7C-0A6F-4374-B31E-0AA882E8B155}"/>
                </a:ext>
              </a:extLst>
            </p:cNvPr>
            <p:cNvSpPr/>
            <p:nvPr/>
          </p:nvSpPr>
          <p:spPr>
            <a:xfrm>
              <a:off x="3018384" y="1968887"/>
              <a:ext cx="6958252" cy="1663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10A79BF7-1673-4D48-BAE8-6EFD0CDB1656}"/>
                </a:ext>
              </a:extLst>
            </p:cNvPr>
            <p:cNvSpPr/>
            <p:nvPr/>
          </p:nvSpPr>
          <p:spPr>
            <a:xfrm>
              <a:off x="2578435" y="1968885"/>
              <a:ext cx="252919" cy="16635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7776B40C-5896-4408-A021-9347AE348550}"/>
                </a:ext>
              </a:extLst>
            </p:cNvPr>
            <p:cNvSpPr/>
            <p:nvPr/>
          </p:nvSpPr>
          <p:spPr>
            <a:xfrm rot="10800000">
              <a:off x="2223327" y="1968885"/>
              <a:ext cx="252919" cy="16635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8607C16-41BC-4CEF-B336-86FA2824843F}"/>
                </a:ext>
              </a:extLst>
            </p:cNvPr>
            <p:cNvSpPr/>
            <p:nvPr/>
          </p:nvSpPr>
          <p:spPr>
            <a:xfrm>
              <a:off x="2476246" y="2675794"/>
              <a:ext cx="3940152" cy="33901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D6FC73E-B855-4152-B613-AC5715C7024F}"/>
                </a:ext>
              </a:extLst>
            </p:cNvPr>
            <p:cNvSpPr/>
            <p:nvPr/>
          </p:nvSpPr>
          <p:spPr>
            <a:xfrm>
              <a:off x="6513200" y="3867151"/>
              <a:ext cx="3348362" cy="17037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FDA8AA-09CB-41BE-A201-8A93BBB19AA7}"/>
                </a:ext>
              </a:extLst>
            </p:cNvPr>
            <p:cNvSpPr/>
            <p:nvPr/>
          </p:nvSpPr>
          <p:spPr>
            <a:xfrm>
              <a:off x="6513201" y="3440195"/>
              <a:ext cx="2683344" cy="2606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61C831C-37AD-4C1D-9B38-82C492B721C3}"/>
                </a:ext>
              </a:extLst>
            </p:cNvPr>
            <p:cNvSpPr/>
            <p:nvPr/>
          </p:nvSpPr>
          <p:spPr>
            <a:xfrm>
              <a:off x="6603795" y="3450210"/>
              <a:ext cx="45719" cy="2288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2CA501-7C91-4E53-8462-85842C5AB085}"/>
                </a:ext>
              </a:extLst>
            </p:cNvPr>
            <p:cNvSpPr/>
            <p:nvPr/>
          </p:nvSpPr>
          <p:spPr>
            <a:xfrm>
              <a:off x="9300014" y="3438902"/>
              <a:ext cx="561548" cy="26068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입력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AF4DD43-E6F3-4B74-B7EA-5E318C553547}"/>
              </a:ext>
            </a:extLst>
          </p:cNvPr>
          <p:cNvGrpSpPr/>
          <p:nvPr/>
        </p:nvGrpSpPr>
        <p:grpSpPr>
          <a:xfrm>
            <a:off x="241001" y="2287515"/>
            <a:ext cx="2425656" cy="1761256"/>
            <a:chOff x="113166" y="2182098"/>
            <a:chExt cx="2425656" cy="1761256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AB23862-2EDC-4D17-AC7C-D84EF9F98582}"/>
                </a:ext>
              </a:extLst>
            </p:cNvPr>
            <p:cNvSpPr/>
            <p:nvPr/>
          </p:nvSpPr>
          <p:spPr>
            <a:xfrm>
              <a:off x="639876" y="2328883"/>
              <a:ext cx="1414583" cy="2265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162E81-3977-417B-8C88-EFE94607AFCE}"/>
                </a:ext>
              </a:extLst>
            </p:cNvPr>
            <p:cNvSpPr txBox="1"/>
            <p:nvPr/>
          </p:nvSpPr>
          <p:spPr>
            <a:xfrm>
              <a:off x="113166" y="2182098"/>
              <a:ext cx="24256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/>
                <a:t>악플 </a:t>
              </a:r>
              <a:r>
                <a:rPr lang="en-US" altLang="ko-KR" sz="2400" b="1" dirty="0"/>
                <a:t>No</a:t>
              </a:r>
              <a:endParaRPr lang="ko-KR" altLang="en-US" sz="2400" b="1" dirty="0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C946D3A-44F8-4183-9A83-BFDAD434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39" y="3038498"/>
              <a:ext cx="904856" cy="90485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ADFC1F6-DBBF-4658-ACA4-D05C15A1A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5" b="99751" l="10000" r="90000">
                        <a14:foregroundMark x1="23000" y1="85536" x2="22557" y2="86376"/>
                        <a14:backgroundMark x1="15167" y1="78055" x2="22000" y2="85786"/>
                        <a14:backgroundMark x1="22000" y1="85786" x2="16000" y2="96259"/>
                        <a14:backgroundMark x1="16000" y1="96259" x2="15167" y2="99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777" y="2249546"/>
            <a:ext cx="5474701" cy="3658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401C6-414F-4C9E-B405-DE2C84B960DC}"/>
              </a:ext>
            </a:extLst>
          </p:cNvPr>
          <p:cNvSpPr txBox="1"/>
          <p:nvPr/>
        </p:nvSpPr>
        <p:spPr>
          <a:xfrm>
            <a:off x="7439711" y="3769588"/>
            <a:ext cx="32899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j-lt"/>
              </a:rPr>
              <a:t>mulcam06: </a:t>
            </a:r>
            <a:r>
              <a:rPr lang="ko-KR" altLang="en-US" sz="1500" b="1" dirty="0">
                <a:latin typeface="+mj-lt"/>
              </a:rPr>
              <a:t>사진 너무 잘 나왔다아</a:t>
            </a:r>
            <a:r>
              <a:rPr lang="en-US" altLang="ko-KR" sz="1500" b="1" dirty="0">
                <a:latin typeface="+mj-lt"/>
              </a:rPr>
              <a:t>~</a:t>
            </a:r>
            <a:endParaRPr lang="ko-KR" altLang="en-US" sz="15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93A23-8386-4F53-9CD1-705D54B67101}"/>
              </a:ext>
            </a:extLst>
          </p:cNvPr>
          <p:cNvSpPr txBox="1"/>
          <p:nvPr/>
        </p:nvSpPr>
        <p:spPr>
          <a:xfrm>
            <a:off x="8783843" y="4071617"/>
            <a:ext cx="1583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2020-11-09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737B28-3B48-403A-9FEA-D4856C9C1ACE}"/>
              </a:ext>
            </a:extLst>
          </p:cNvPr>
          <p:cNvSpPr txBox="1"/>
          <p:nvPr/>
        </p:nvSpPr>
        <p:spPr>
          <a:xfrm>
            <a:off x="9512063" y="4071617"/>
            <a:ext cx="1583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좋아요 ♡</a:t>
            </a:r>
          </a:p>
        </p:txBody>
      </p:sp>
    </p:spTree>
    <p:extLst>
      <p:ext uri="{BB962C8B-B14F-4D97-AF65-F5344CB8AC3E}">
        <p14:creationId xmlns:p14="http://schemas.microsoft.com/office/powerpoint/2010/main" val="3301154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84FA8-4CBE-4411-A2C0-5CCECA3A3E0D}"/>
              </a:ext>
            </a:extLst>
          </p:cNvPr>
          <p:cNvSpPr/>
          <p:nvPr/>
        </p:nvSpPr>
        <p:spPr>
          <a:xfrm>
            <a:off x="472340" y="5062506"/>
            <a:ext cx="3288206" cy="76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2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7" name="AutoShape 4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427567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8" name="AutoShape 10" descr="How To Approach A Machine Learning Project"/>
          <p:cNvSpPr>
            <a:spLocks noChangeAspect="1" noChangeArrowheads="1"/>
          </p:cNvSpPr>
          <p:nvPr/>
        </p:nvSpPr>
        <p:spPr bwMode="auto">
          <a:xfrm>
            <a:off x="630767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1" name="AutoShape 12" descr="How To Approach A Machine Learning Project"/>
          <p:cNvSpPr>
            <a:spLocks noChangeAspect="1" noChangeArrowheads="1"/>
          </p:cNvSpPr>
          <p:nvPr/>
        </p:nvSpPr>
        <p:spPr bwMode="auto">
          <a:xfrm>
            <a:off x="833967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3" name="AutoShape 14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037167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4" name="AutoShape 16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240367" y="8233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A9E8-3AF0-4883-B528-A56FB0F5B0E0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  <p:sp>
        <p:nvSpPr>
          <p:cNvPr id="4" name="제목 7">
            <a:extLst>
              <a:ext uri="{FF2B5EF4-FFF2-40B4-BE49-F238E27FC236}">
                <a16:creationId xmlns:a16="http://schemas.microsoft.com/office/drawing/2014/main" id="{ABEF59FA-4312-415A-B575-7EED559782AC}"/>
              </a:ext>
            </a:extLst>
          </p:cNvPr>
          <p:cNvSpPr txBox="1">
            <a:spLocks/>
          </p:cNvSpPr>
          <p:nvPr/>
        </p:nvSpPr>
        <p:spPr>
          <a:xfrm>
            <a:off x="-2787361" y="668224"/>
            <a:ext cx="9422066" cy="532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-Django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WebFrame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B069538-FDB0-42A4-B947-A3DA5CA55F43}"/>
              </a:ext>
            </a:extLst>
          </p:cNvPr>
          <p:cNvGrpSpPr/>
          <p:nvPr/>
        </p:nvGrpSpPr>
        <p:grpSpPr>
          <a:xfrm>
            <a:off x="3039686" y="1533240"/>
            <a:ext cx="7965650" cy="4802188"/>
            <a:chOff x="2113175" y="1690687"/>
            <a:chExt cx="7965650" cy="480218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B7F1632-BC97-4691-A2B8-7C5918A51E41}"/>
                </a:ext>
              </a:extLst>
            </p:cNvPr>
            <p:cNvSpPr/>
            <p:nvPr/>
          </p:nvSpPr>
          <p:spPr>
            <a:xfrm>
              <a:off x="2113175" y="1690688"/>
              <a:ext cx="7965650" cy="4802187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E0F2D25-7C91-4A35-96C6-3C84EB79A77F}"/>
                </a:ext>
              </a:extLst>
            </p:cNvPr>
            <p:cNvSpPr/>
            <p:nvPr/>
          </p:nvSpPr>
          <p:spPr>
            <a:xfrm>
              <a:off x="2113175" y="1690687"/>
              <a:ext cx="7965650" cy="5564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615FB7C-0A6F-4374-B31E-0AA882E8B155}"/>
                </a:ext>
              </a:extLst>
            </p:cNvPr>
            <p:cNvSpPr/>
            <p:nvPr/>
          </p:nvSpPr>
          <p:spPr>
            <a:xfrm>
              <a:off x="3018384" y="1968887"/>
              <a:ext cx="6958252" cy="1663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10A79BF7-1673-4D48-BAE8-6EFD0CDB1656}"/>
                </a:ext>
              </a:extLst>
            </p:cNvPr>
            <p:cNvSpPr/>
            <p:nvPr/>
          </p:nvSpPr>
          <p:spPr>
            <a:xfrm>
              <a:off x="2578435" y="1968885"/>
              <a:ext cx="252919" cy="16635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7776B40C-5896-4408-A021-9347AE348550}"/>
                </a:ext>
              </a:extLst>
            </p:cNvPr>
            <p:cNvSpPr/>
            <p:nvPr/>
          </p:nvSpPr>
          <p:spPr>
            <a:xfrm rot="10800000">
              <a:off x="2223327" y="1968885"/>
              <a:ext cx="252919" cy="16635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8607C16-41BC-4CEF-B336-86FA2824843F}"/>
                </a:ext>
              </a:extLst>
            </p:cNvPr>
            <p:cNvSpPr/>
            <p:nvPr/>
          </p:nvSpPr>
          <p:spPr>
            <a:xfrm>
              <a:off x="2476246" y="2675794"/>
              <a:ext cx="3940152" cy="33901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D6FC73E-B855-4152-B613-AC5715C7024F}"/>
                </a:ext>
              </a:extLst>
            </p:cNvPr>
            <p:cNvSpPr/>
            <p:nvPr/>
          </p:nvSpPr>
          <p:spPr>
            <a:xfrm>
              <a:off x="6513200" y="3867151"/>
              <a:ext cx="3348362" cy="17037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FDA8AA-09CB-41BE-A201-8A93BBB19AA7}"/>
                </a:ext>
              </a:extLst>
            </p:cNvPr>
            <p:cNvSpPr/>
            <p:nvPr/>
          </p:nvSpPr>
          <p:spPr>
            <a:xfrm>
              <a:off x="6513201" y="3440195"/>
              <a:ext cx="2683344" cy="2606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b="1" dirty="0" err="1">
                  <a:solidFill>
                    <a:schemeClr val="tx1"/>
                  </a:solidFill>
                </a:rPr>
                <a:t>존못인디</a:t>
              </a:r>
              <a:r>
                <a:rPr lang="en-US" altLang="ko-KR" sz="1500" b="1" dirty="0">
                  <a:solidFill>
                    <a:schemeClr val="tx1"/>
                  </a:solidFill>
                </a:rPr>
                <a:t>?</a:t>
              </a:r>
              <a:r>
                <a:rPr lang="ko-KR" altLang="en-US" sz="1500" b="1" dirty="0" err="1">
                  <a:solidFill>
                    <a:schemeClr val="tx1"/>
                  </a:solidFill>
                </a:rPr>
                <a:t>ㅋㅋ</a:t>
              </a:r>
              <a:r>
                <a:rPr lang="ko-KR" altLang="en-US" sz="15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500" b="1" dirty="0" err="1">
                  <a:solidFill>
                    <a:schemeClr val="tx1"/>
                  </a:solidFill>
                </a:rPr>
                <a:t>토나와</a:t>
              </a:r>
              <a:r>
                <a:rPr lang="ko-KR" altLang="en-US" sz="15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500" b="1" dirty="0">
                  <a:solidFill>
                    <a:schemeClr val="tx1"/>
                  </a:solidFill>
                </a:rPr>
                <a:t>XX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61C831C-37AD-4C1D-9B38-82C492B721C3}"/>
                </a:ext>
              </a:extLst>
            </p:cNvPr>
            <p:cNvSpPr/>
            <p:nvPr/>
          </p:nvSpPr>
          <p:spPr>
            <a:xfrm>
              <a:off x="8827798" y="3458599"/>
              <a:ext cx="45719" cy="2288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2CA501-7C91-4E53-8462-85842C5AB085}"/>
                </a:ext>
              </a:extLst>
            </p:cNvPr>
            <p:cNvSpPr/>
            <p:nvPr/>
          </p:nvSpPr>
          <p:spPr>
            <a:xfrm>
              <a:off x="9300014" y="3438902"/>
              <a:ext cx="561548" cy="26068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입력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AF4DD43-E6F3-4B74-B7EA-5E318C553547}"/>
              </a:ext>
            </a:extLst>
          </p:cNvPr>
          <p:cNvGrpSpPr/>
          <p:nvPr/>
        </p:nvGrpSpPr>
        <p:grpSpPr>
          <a:xfrm>
            <a:off x="767711" y="2434300"/>
            <a:ext cx="1414583" cy="1614471"/>
            <a:chOff x="639876" y="2328883"/>
            <a:chExt cx="1414583" cy="1614471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AB23862-2EDC-4D17-AC7C-D84EF9F98582}"/>
                </a:ext>
              </a:extLst>
            </p:cNvPr>
            <p:cNvSpPr/>
            <p:nvPr/>
          </p:nvSpPr>
          <p:spPr>
            <a:xfrm>
              <a:off x="639876" y="2328883"/>
              <a:ext cx="1414583" cy="22659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C946D3A-44F8-4183-9A83-BFDAD434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39" y="3038498"/>
              <a:ext cx="904856" cy="90485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ADFC1F6-DBBF-4658-ACA4-D05C15A1A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5" b="99751" l="10000" r="90000">
                        <a14:foregroundMark x1="23000" y1="85536" x2="22557" y2="86376"/>
                        <a14:backgroundMark x1="15167" y1="78055" x2="22000" y2="85786"/>
                        <a14:backgroundMark x1="22000" y1="85786" x2="16000" y2="96259"/>
                        <a14:backgroundMark x1="16000" y1="96259" x2="15167" y2="99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777" y="2249546"/>
            <a:ext cx="5474701" cy="3658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7E714-1504-40C7-B892-1871935F697C}"/>
              </a:ext>
            </a:extLst>
          </p:cNvPr>
          <p:cNvSpPr txBox="1"/>
          <p:nvPr/>
        </p:nvSpPr>
        <p:spPr>
          <a:xfrm>
            <a:off x="241001" y="2287515"/>
            <a:ext cx="242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악플 </a:t>
            </a:r>
            <a:r>
              <a:rPr lang="en-US" altLang="ko-KR" sz="2400" b="1" dirty="0"/>
              <a:t>Yes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B5BFA-6E37-47B9-AEA3-22732B5DDAD7}"/>
              </a:ext>
            </a:extLst>
          </p:cNvPr>
          <p:cNvSpPr txBox="1"/>
          <p:nvPr/>
        </p:nvSpPr>
        <p:spPr>
          <a:xfrm>
            <a:off x="7439711" y="3769588"/>
            <a:ext cx="32899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j-lt"/>
              </a:rPr>
              <a:t>mulcam06: </a:t>
            </a:r>
            <a:r>
              <a:rPr lang="ko-KR" altLang="en-US" sz="1500" b="1" dirty="0">
                <a:latin typeface="+mj-lt"/>
              </a:rPr>
              <a:t>사진 너무 잘 나왔다아</a:t>
            </a:r>
            <a:r>
              <a:rPr lang="en-US" altLang="ko-KR" sz="1500" b="1" dirty="0">
                <a:latin typeface="+mj-lt"/>
              </a:rPr>
              <a:t>~</a:t>
            </a:r>
            <a:endParaRPr lang="ko-KR" altLang="en-US" sz="15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984EFA-8D6E-4C9C-BDB5-3A968AF6F8F0}"/>
              </a:ext>
            </a:extLst>
          </p:cNvPr>
          <p:cNvSpPr txBox="1"/>
          <p:nvPr/>
        </p:nvSpPr>
        <p:spPr>
          <a:xfrm>
            <a:off x="8783843" y="4071617"/>
            <a:ext cx="1583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2020-11-09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B4300B-ABA8-4833-8FC8-424E42D67D19}"/>
              </a:ext>
            </a:extLst>
          </p:cNvPr>
          <p:cNvSpPr txBox="1"/>
          <p:nvPr/>
        </p:nvSpPr>
        <p:spPr>
          <a:xfrm>
            <a:off x="9512063" y="4071617"/>
            <a:ext cx="1583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좋아요 ♡</a:t>
            </a:r>
          </a:p>
        </p:txBody>
      </p:sp>
    </p:spTree>
    <p:extLst>
      <p:ext uri="{BB962C8B-B14F-4D97-AF65-F5344CB8AC3E}">
        <p14:creationId xmlns:p14="http://schemas.microsoft.com/office/powerpoint/2010/main" val="1857926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84FA8-4CBE-4411-A2C0-5CCECA3A3E0D}"/>
              </a:ext>
            </a:extLst>
          </p:cNvPr>
          <p:cNvSpPr/>
          <p:nvPr/>
        </p:nvSpPr>
        <p:spPr>
          <a:xfrm>
            <a:off x="472340" y="5062506"/>
            <a:ext cx="3288206" cy="76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2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7" name="AutoShape 4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427567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8" name="AutoShape 10" descr="How To Approach A Machine Learning Project"/>
          <p:cNvSpPr>
            <a:spLocks noChangeAspect="1" noChangeArrowheads="1"/>
          </p:cNvSpPr>
          <p:nvPr/>
        </p:nvSpPr>
        <p:spPr bwMode="auto">
          <a:xfrm>
            <a:off x="630767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1" name="AutoShape 12" descr="How To Approach A Machine Learning Project"/>
          <p:cNvSpPr>
            <a:spLocks noChangeAspect="1" noChangeArrowheads="1"/>
          </p:cNvSpPr>
          <p:nvPr/>
        </p:nvSpPr>
        <p:spPr bwMode="auto">
          <a:xfrm>
            <a:off x="833967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3" name="AutoShape 14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037167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4" name="AutoShape 16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240367" y="8233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D3A9E8-3AF0-4883-B528-A56FB0F5B0E0}"/>
              </a:ext>
            </a:extLst>
          </p:cNvPr>
          <p:cNvSpPr txBox="1"/>
          <p:nvPr/>
        </p:nvSpPr>
        <p:spPr>
          <a:xfrm>
            <a:off x="45576" y="93892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30" panose="02030504000101010101" pitchFamily="18" charset="-127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ea typeface="-윤고딕330" panose="02030504000101010101" pitchFamily="18" charset="-127"/>
              </a:rPr>
              <a:t>분석 설명 과정</a:t>
            </a:r>
          </a:p>
        </p:txBody>
      </p:sp>
      <p:sp>
        <p:nvSpPr>
          <p:cNvPr id="4" name="제목 7">
            <a:extLst>
              <a:ext uri="{FF2B5EF4-FFF2-40B4-BE49-F238E27FC236}">
                <a16:creationId xmlns:a16="http://schemas.microsoft.com/office/drawing/2014/main" id="{ABEF59FA-4312-415A-B575-7EED559782AC}"/>
              </a:ext>
            </a:extLst>
          </p:cNvPr>
          <p:cNvSpPr txBox="1">
            <a:spLocks/>
          </p:cNvSpPr>
          <p:nvPr/>
        </p:nvSpPr>
        <p:spPr>
          <a:xfrm>
            <a:off x="-2787361" y="668224"/>
            <a:ext cx="9422066" cy="532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-Django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WebFrame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B069538-FDB0-42A4-B947-A3DA5CA55F43}"/>
              </a:ext>
            </a:extLst>
          </p:cNvPr>
          <p:cNvGrpSpPr/>
          <p:nvPr/>
        </p:nvGrpSpPr>
        <p:grpSpPr>
          <a:xfrm>
            <a:off x="3039686" y="1533240"/>
            <a:ext cx="7965650" cy="4802188"/>
            <a:chOff x="2113175" y="1690687"/>
            <a:chExt cx="7965650" cy="480218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B7F1632-BC97-4691-A2B8-7C5918A51E41}"/>
                </a:ext>
              </a:extLst>
            </p:cNvPr>
            <p:cNvSpPr/>
            <p:nvPr/>
          </p:nvSpPr>
          <p:spPr>
            <a:xfrm>
              <a:off x="2113175" y="1690688"/>
              <a:ext cx="7965650" cy="4802187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E0F2D25-7C91-4A35-96C6-3C84EB79A77F}"/>
                </a:ext>
              </a:extLst>
            </p:cNvPr>
            <p:cNvSpPr/>
            <p:nvPr/>
          </p:nvSpPr>
          <p:spPr>
            <a:xfrm>
              <a:off x="2113175" y="1690687"/>
              <a:ext cx="7965650" cy="5564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615FB7C-0A6F-4374-B31E-0AA882E8B155}"/>
                </a:ext>
              </a:extLst>
            </p:cNvPr>
            <p:cNvSpPr/>
            <p:nvPr/>
          </p:nvSpPr>
          <p:spPr>
            <a:xfrm>
              <a:off x="3018384" y="1968887"/>
              <a:ext cx="6958252" cy="1663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10A79BF7-1673-4D48-BAE8-6EFD0CDB1656}"/>
                </a:ext>
              </a:extLst>
            </p:cNvPr>
            <p:cNvSpPr/>
            <p:nvPr/>
          </p:nvSpPr>
          <p:spPr>
            <a:xfrm>
              <a:off x="2578435" y="1968885"/>
              <a:ext cx="252919" cy="16635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7776B40C-5896-4408-A021-9347AE348550}"/>
                </a:ext>
              </a:extLst>
            </p:cNvPr>
            <p:cNvSpPr/>
            <p:nvPr/>
          </p:nvSpPr>
          <p:spPr>
            <a:xfrm rot="10800000">
              <a:off x="2223327" y="1968885"/>
              <a:ext cx="252919" cy="16635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8607C16-41BC-4CEF-B336-86FA2824843F}"/>
                </a:ext>
              </a:extLst>
            </p:cNvPr>
            <p:cNvSpPr/>
            <p:nvPr/>
          </p:nvSpPr>
          <p:spPr>
            <a:xfrm>
              <a:off x="2476246" y="2675794"/>
              <a:ext cx="3940152" cy="33901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D6FC73E-B855-4152-B613-AC5715C7024F}"/>
                </a:ext>
              </a:extLst>
            </p:cNvPr>
            <p:cNvSpPr/>
            <p:nvPr/>
          </p:nvSpPr>
          <p:spPr>
            <a:xfrm>
              <a:off x="6513200" y="3867151"/>
              <a:ext cx="3348362" cy="17037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1FDA8AA-09CB-41BE-A201-8A93BBB19AA7}"/>
                </a:ext>
              </a:extLst>
            </p:cNvPr>
            <p:cNvSpPr/>
            <p:nvPr/>
          </p:nvSpPr>
          <p:spPr>
            <a:xfrm>
              <a:off x="6513201" y="3440195"/>
              <a:ext cx="2683344" cy="2606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61C831C-37AD-4C1D-9B38-82C492B721C3}"/>
                </a:ext>
              </a:extLst>
            </p:cNvPr>
            <p:cNvSpPr/>
            <p:nvPr/>
          </p:nvSpPr>
          <p:spPr>
            <a:xfrm>
              <a:off x="6633656" y="3458599"/>
              <a:ext cx="45719" cy="2288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12CA501-7C91-4E53-8462-85842C5AB085}"/>
                </a:ext>
              </a:extLst>
            </p:cNvPr>
            <p:cNvSpPr/>
            <p:nvPr/>
          </p:nvSpPr>
          <p:spPr>
            <a:xfrm>
              <a:off x="9300014" y="3438902"/>
              <a:ext cx="561548" cy="260689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입력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AF4DD43-E6F3-4B74-B7EA-5E318C553547}"/>
              </a:ext>
            </a:extLst>
          </p:cNvPr>
          <p:cNvGrpSpPr/>
          <p:nvPr/>
        </p:nvGrpSpPr>
        <p:grpSpPr>
          <a:xfrm>
            <a:off x="767711" y="2434300"/>
            <a:ext cx="1414583" cy="1614471"/>
            <a:chOff x="639876" y="2328883"/>
            <a:chExt cx="1414583" cy="1614471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AB23862-2EDC-4D17-AC7C-D84EF9F98582}"/>
                </a:ext>
              </a:extLst>
            </p:cNvPr>
            <p:cNvSpPr/>
            <p:nvPr/>
          </p:nvSpPr>
          <p:spPr>
            <a:xfrm>
              <a:off x="639876" y="2328883"/>
              <a:ext cx="1414583" cy="22659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C946D3A-44F8-4183-9A83-BFDAD434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39" y="3038498"/>
              <a:ext cx="904856" cy="90485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ADFC1F6-DBBF-4658-ACA4-D05C15A1A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5" b="99751" l="10000" r="90000">
                        <a14:foregroundMark x1="23000" y1="85536" x2="22557" y2="86376"/>
                        <a14:backgroundMark x1="15167" y1="78055" x2="22000" y2="85786"/>
                        <a14:backgroundMark x1="22000" y1="85786" x2="16000" y2="96259"/>
                        <a14:backgroundMark x1="16000" y1="96259" x2="15167" y2="99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777" y="2249546"/>
            <a:ext cx="5474701" cy="3658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7E714-1504-40C7-B892-1871935F697C}"/>
              </a:ext>
            </a:extLst>
          </p:cNvPr>
          <p:cNvSpPr txBox="1"/>
          <p:nvPr/>
        </p:nvSpPr>
        <p:spPr>
          <a:xfrm>
            <a:off x="241001" y="2287515"/>
            <a:ext cx="242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악플 </a:t>
            </a:r>
            <a:r>
              <a:rPr lang="en-US" altLang="ko-KR" sz="2400" b="1" dirty="0"/>
              <a:t>Yes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B5BFA-6E37-47B9-AEA3-22732B5DDAD7}"/>
              </a:ext>
            </a:extLst>
          </p:cNvPr>
          <p:cNvSpPr txBox="1"/>
          <p:nvPr/>
        </p:nvSpPr>
        <p:spPr>
          <a:xfrm>
            <a:off x="7439711" y="3769588"/>
            <a:ext cx="32899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j-lt"/>
              </a:rPr>
              <a:t>mulcam06: </a:t>
            </a:r>
            <a:r>
              <a:rPr lang="ko-KR" altLang="en-US" sz="1500" b="1" dirty="0">
                <a:latin typeface="+mj-lt"/>
              </a:rPr>
              <a:t>사진 너무 잘 나왔다아</a:t>
            </a:r>
            <a:r>
              <a:rPr lang="en-US" altLang="ko-KR" sz="1500" b="1" dirty="0">
                <a:latin typeface="+mj-lt"/>
              </a:rPr>
              <a:t>~</a:t>
            </a:r>
            <a:endParaRPr lang="ko-KR" altLang="en-US" sz="15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1A409-D894-4EAA-84D9-A5FBBA54196D}"/>
              </a:ext>
            </a:extLst>
          </p:cNvPr>
          <p:cNvSpPr txBox="1"/>
          <p:nvPr/>
        </p:nvSpPr>
        <p:spPr>
          <a:xfrm>
            <a:off x="8783843" y="4071617"/>
            <a:ext cx="1583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2020-11-09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D4688-9387-441B-B8ED-A5ABBB1AD766}"/>
              </a:ext>
            </a:extLst>
          </p:cNvPr>
          <p:cNvSpPr txBox="1"/>
          <p:nvPr/>
        </p:nvSpPr>
        <p:spPr>
          <a:xfrm>
            <a:off x="9512063" y="4071617"/>
            <a:ext cx="1583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좋아요 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D1A20-DDD0-430E-B311-8106A1E09E8E}"/>
              </a:ext>
            </a:extLst>
          </p:cNvPr>
          <p:cNvSpPr txBox="1"/>
          <p:nvPr/>
        </p:nvSpPr>
        <p:spPr>
          <a:xfrm>
            <a:off x="7420503" y="4557267"/>
            <a:ext cx="33650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latin typeface="+mj-lt"/>
              </a:rPr>
              <a:t>악</a:t>
            </a:r>
            <a:r>
              <a:rPr lang="en-US" altLang="ko-KR" sz="1300" b="1" dirty="0">
                <a:latin typeface="+mj-lt"/>
              </a:rPr>
              <a:t>!</a:t>
            </a:r>
            <a:r>
              <a:rPr lang="ko-KR" altLang="en-US" sz="1300" b="1" dirty="0">
                <a:latin typeface="+mj-lt"/>
              </a:rPr>
              <a:t>플원정대에 의해 가려진 게시물 입니다</a:t>
            </a:r>
            <a:r>
              <a:rPr lang="en-US" altLang="ko-KR" sz="1300" b="1" dirty="0">
                <a:latin typeface="+mj-lt"/>
              </a:rPr>
              <a:t>!</a:t>
            </a:r>
            <a:endParaRPr lang="ko-KR" altLang="en-US" sz="1300" b="1" dirty="0"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3B9D55-73F7-4838-A692-BEA017DC8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152" y="4785648"/>
            <a:ext cx="478849" cy="4788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D1F7097-3A61-47BB-8359-0153A32761A1}"/>
              </a:ext>
            </a:extLst>
          </p:cNvPr>
          <p:cNvSpPr txBox="1"/>
          <p:nvPr/>
        </p:nvSpPr>
        <p:spPr>
          <a:xfrm>
            <a:off x="8783843" y="4974068"/>
            <a:ext cx="1583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2020-11-09</a:t>
            </a: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3AC490-9392-46E3-80A2-9514B794AA55}"/>
              </a:ext>
            </a:extLst>
          </p:cNvPr>
          <p:cNvSpPr txBox="1"/>
          <p:nvPr/>
        </p:nvSpPr>
        <p:spPr>
          <a:xfrm>
            <a:off x="9512063" y="4974068"/>
            <a:ext cx="1583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좋아요 ♡</a:t>
            </a:r>
          </a:p>
        </p:txBody>
      </p:sp>
    </p:spTree>
    <p:extLst>
      <p:ext uri="{BB962C8B-B14F-4D97-AF65-F5344CB8AC3E}">
        <p14:creationId xmlns:p14="http://schemas.microsoft.com/office/powerpoint/2010/main" val="312212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7" name="AutoShape 4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427567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8" name="AutoShape 10" descr="How To Approach A Machine Learning Project"/>
          <p:cNvSpPr>
            <a:spLocks noChangeAspect="1" noChangeArrowheads="1"/>
          </p:cNvSpPr>
          <p:nvPr/>
        </p:nvSpPr>
        <p:spPr bwMode="auto">
          <a:xfrm>
            <a:off x="630767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1" name="AutoShape 12" descr="How To Approach A Machine Learning Project"/>
          <p:cNvSpPr>
            <a:spLocks noChangeAspect="1" noChangeArrowheads="1"/>
          </p:cNvSpPr>
          <p:nvPr/>
        </p:nvSpPr>
        <p:spPr bwMode="auto">
          <a:xfrm>
            <a:off x="833967" y="416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3" name="AutoShape 14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037167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4" name="AutoShape 16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240367" y="8233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F5263E-A05A-4394-B150-704359D9EC12}"/>
              </a:ext>
            </a:extLst>
          </p:cNvPr>
          <p:cNvSpPr/>
          <p:nvPr/>
        </p:nvSpPr>
        <p:spPr>
          <a:xfrm>
            <a:off x="472340" y="5062506"/>
            <a:ext cx="3288206" cy="76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691D92-01B9-431E-ADDC-24D14DB5668F}"/>
              </a:ext>
            </a:extLst>
          </p:cNvPr>
          <p:cNvSpPr/>
          <p:nvPr/>
        </p:nvSpPr>
        <p:spPr>
          <a:xfrm>
            <a:off x="5481354" y="5366297"/>
            <a:ext cx="3288206" cy="76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7">
            <a:extLst>
              <a:ext uri="{FF2B5EF4-FFF2-40B4-BE49-F238E27FC236}">
                <a16:creationId xmlns:a16="http://schemas.microsoft.com/office/drawing/2014/main" id="{5856C8D1-2D7A-4CAA-8D13-54D8A6280DCE}"/>
              </a:ext>
            </a:extLst>
          </p:cNvPr>
          <p:cNvSpPr txBox="1">
            <a:spLocks/>
          </p:cNvSpPr>
          <p:nvPr/>
        </p:nvSpPr>
        <p:spPr>
          <a:xfrm>
            <a:off x="1146582" y="1907935"/>
            <a:ext cx="9422066" cy="532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6600" b="1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THANK</a:t>
            </a:r>
            <a:r>
              <a:rPr lang="ko-KR" altLang="en-US" sz="6600" b="1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6600" b="1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YOU</a:t>
            </a:r>
            <a:endParaRPr lang="ko-KR" altLang="en-US" sz="6600" b="1" dirty="0">
              <a:solidFill>
                <a:schemeClr val="tx1"/>
              </a:solidFill>
              <a:latin typeface="Abadi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A4031-0CD5-462A-98A6-77A3384B9112}"/>
              </a:ext>
            </a:extLst>
          </p:cNvPr>
          <p:cNvSpPr txBox="1"/>
          <p:nvPr/>
        </p:nvSpPr>
        <p:spPr>
          <a:xfrm>
            <a:off x="3393951" y="3961949"/>
            <a:ext cx="6059665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악</a:t>
            </a:r>
            <a:r>
              <a:rPr lang="en-US" altLang="ko-KR" sz="7200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FFFF0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</a:t>
            </a:r>
            <a:r>
              <a:rPr lang="ko-KR" altLang="en-US" sz="7200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플원정대</a:t>
            </a:r>
          </a:p>
        </p:txBody>
      </p:sp>
    </p:spTree>
    <p:extLst>
      <p:ext uri="{BB962C8B-B14F-4D97-AF65-F5344CB8AC3E}">
        <p14:creationId xmlns:p14="http://schemas.microsoft.com/office/powerpoint/2010/main" val="234404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6096000" y="3326937"/>
            <a:ext cx="4852400" cy="85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pPr algn="l"/>
            <a:r>
              <a:rPr lang="en-US" altLang="ko-KR" b="1" dirty="0">
                <a:ea typeface="+mj-ea"/>
              </a:rPr>
              <a:t>1. </a:t>
            </a:r>
            <a:r>
              <a:rPr lang="ko-KR" altLang="en-US" b="1" dirty="0">
                <a:ea typeface="-윤고딕330" panose="02030504000101010101" pitchFamily="18" charset="-127"/>
              </a:rPr>
              <a:t>주제선정 및 의의</a:t>
            </a:r>
            <a:endParaRPr lang="en-US" altLang="ko-KR" b="1" dirty="0">
              <a:ea typeface="-윤고딕330" panose="02030504000101010101" pitchFamily="18" charset="-127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6096000" y="4311961"/>
            <a:ext cx="3659619" cy="827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8AEDB6-D378-4DC5-B576-E3143E5547F7}"/>
              </a:ext>
            </a:extLst>
          </p:cNvPr>
          <p:cNvSpPr/>
          <p:nvPr/>
        </p:nvSpPr>
        <p:spPr>
          <a:xfrm>
            <a:off x="-39804" y="322759"/>
            <a:ext cx="3991102" cy="76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4" descr="싹쓰리 흥행 잇나… 쎈 언니들 '환불원정대' 첫 회동-국민일보">
            <a:extLst>
              <a:ext uri="{FF2B5EF4-FFF2-40B4-BE49-F238E27FC236}">
                <a16:creationId xmlns:a16="http://schemas.microsoft.com/office/drawing/2014/main" id="{DC067E77-4201-4962-AF8E-2973190E3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81" r="28558"/>
          <a:stretch/>
        </p:blipFill>
        <p:spPr bwMode="auto">
          <a:xfrm>
            <a:off x="-37976" y="286278"/>
            <a:ext cx="5531619" cy="454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1691D92-01B9-431E-ADDC-24D14DB5668F}"/>
              </a:ext>
            </a:extLst>
          </p:cNvPr>
          <p:cNvSpPr/>
          <p:nvPr/>
        </p:nvSpPr>
        <p:spPr>
          <a:xfrm>
            <a:off x="5493464" y="5399732"/>
            <a:ext cx="3288206" cy="76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F5263E-A05A-4394-B150-704359D9EC12}"/>
              </a:ext>
            </a:extLst>
          </p:cNvPr>
          <p:cNvSpPr/>
          <p:nvPr/>
        </p:nvSpPr>
        <p:spPr>
          <a:xfrm>
            <a:off x="472340" y="5062506"/>
            <a:ext cx="3288206" cy="76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2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224367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7" name="AutoShape 4" descr="NLP 한국어 형태소 분석기 분석해보기"/>
          <p:cNvSpPr>
            <a:spLocks noChangeAspect="1" noChangeArrowheads="1"/>
          </p:cNvSpPr>
          <p:nvPr/>
        </p:nvSpPr>
        <p:spPr bwMode="auto">
          <a:xfrm>
            <a:off x="427567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8" name="AutoShape 10" descr="How To Approach A Machine Learning Project"/>
          <p:cNvSpPr>
            <a:spLocks noChangeAspect="1" noChangeArrowheads="1"/>
          </p:cNvSpPr>
          <p:nvPr/>
        </p:nvSpPr>
        <p:spPr bwMode="auto">
          <a:xfrm>
            <a:off x="630767" y="213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1" name="AutoShape 12" descr="How To Approach A Machine Learning Project"/>
          <p:cNvSpPr>
            <a:spLocks noChangeAspect="1" noChangeArrowheads="1"/>
          </p:cNvSpPr>
          <p:nvPr/>
        </p:nvSpPr>
        <p:spPr bwMode="auto">
          <a:xfrm>
            <a:off x="653270" y="400810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3" name="AutoShape 14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037167" y="6201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14" name="AutoShape 16" descr="How To Approach A Machine Learning Project"/>
          <p:cNvSpPr>
            <a:spLocks noChangeAspect="1" noChangeArrowheads="1"/>
          </p:cNvSpPr>
          <p:nvPr/>
        </p:nvSpPr>
        <p:spPr bwMode="auto">
          <a:xfrm>
            <a:off x="1240367" y="8233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pic>
        <p:nvPicPr>
          <p:cNvPr id="19" name="Picture 4" descr="싹쓰리 흥행 잇나… 쎈 언니들 '환불원정대' 첫 회동-국민일보">
            <a:extLst>
              <a:ext uri="{FF2B5EF4-FFF2-40B4-BE49-F238E27FC236}">
                <a16:creationId xmlns:a16="http://schemas.microsoft.com/office/drawing/2014/main" id="{DEDE13EA-B8AD-4539-B92B-E6FC82855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41" t="-8065" r="-14970" b="55994"/>
          <a:stretch/>
        </p:blipFill>
        <p:spPr bwMode="auto">
          <a:xfrm>
            <a:off x="4913478" y="-527162"/>
            <a:ext cx="12895805" cy="52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싹쓰리 흥행 잇나… 쎈 언니들 '환불원정대' 첫 회동-국민일보">
            <a:extLst>
              <a:ext uri="{FF2B5EF4-FFF2-40B4-BE49-F238E27FC236}">
                <a16:creationId xmlns:a16="http://schemas.microsoft.com/office/drawing/2014/main" id="{39EF30C3-F0FD-4E6C-BC3D-1A23C87F6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81" r="28558"/>
          <a:stretch/>
        </p:blipFill>
        <p:spPr bwMode="auto">
          <a:xfrm>
            <a:off x="0" y="4694291"/>
            <a:ext cx="12192000" cy="269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7">
            <a:extLst>
              <a:ext uri="{FF2B5EF4-FFF2-40B4-BE49-F238E27FC236}">
                <a16:creationId xmlns:a16="http://schemas.microsoft.com/office/drawing/2014/main" id="{8D6613BE-DF3A-4E0A-9BF7-D5501070D0D6}"/>
              </a:ext>
            </a:extLst>
          </p:cNvPr>
          <p:cNvSpPr txBox="1">
            <a:spLocks/>
          </p:cNvSpPr>
          <p:nvPr/>
        </p:nvSpPr>
        <p:spPr>
          <a:xfrm>
            <a:off x="1295886" y="634466"/>
            <a:ext cx="9422066" cy="532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 sz="4400" kern="1200">
                <a:solidFill>
                  <a:srgbClr val="CC3F3A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F3A"/>
              </a:buClr>
              <a:buSzPts val="2800"/>
              <a:buNone/>
              <a:defRPr>
                <a:solidFill>
                  <a:srgbClr val="CC3F3A"/>
                </a:solidFill>
              </a:defRPr>
            </a:lvl9pPr>
          </a:lstStyle>
          <a:p>
            <a:r>
              <a:rPr lang="en-US" altLang="ko-KR" sz="5400" b="1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THANK</a:t>
            </a:r>
            <a:r>
              <a:rPr lang="ko-KR" altLang="en-US" sz="5400" b="1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5400" b="1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YOU</a:t>
            </a:r>
            <a:endParaRPr lang="ko-KR" altLang="en-US" sz="5400" b="1" dirty="0">
              <a:solidFill>
                <a:schemeClr val="tx1"/>
              </a:solidFill>
              <a:latin typeface="Abadi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8FCF2-3B62-476A-B9BA-AABBDA562958}"/>
              </a:ext>
            </a:extLst>
          </p:cNvPr>
          <p:cNvSpPr txBox="1"/>
          <p:nvPr/>
        </p:nvSpPr>
        <p:spPr>
          <a:xfrm>
            <a:off x="3848473" y="1614172"/>
            <a:ext cx="6059665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악</a:t>
            </a:r>
            <a:r>
              <a:rPr lang="en-US" altLang="ko-KR" sz="6000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FFFF0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</a:t>
            </a:r>
            <a:r>
              <a:rPr lang="ko-KR" altLang="en-US" sz="6000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플원정대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38999A-803E-4093-AD8A-06F56F4F9C6D}"/>
              </a:ext>
            </a:extLst>
          </p:cNvPr>
          <p:cNvSpPr txBox="1"/>
          <p:nvPr/>
        </p:nvSpPr>
        <p:spPr>
          <a:xfrm>
            <a:off x="6790378" y="2699645"/>
            <a:ext cx="9038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produced by </a:t>
            </a:r>
            <a:r>
              <a:rPr lang="ko-KR" altLang="en-US" sz="2400" dirty="0">
                <a:ln w="25400">
                  <a:solidFill>
                    <a:schemeClr val="bg1"/>
                  </a:solidFill>
                </a:ln>
                <a:noFill/>
                <a:effectLst>
                  <a:glow rad="63500">
                    <a:srgbClr val="7030A0">
                      <a:alpha val="40000"/>
                    </a:srgbClr>
                  </a:glow>
                  <a:outerShdw blurRad="165100" dir="2700000" algn="tl" rotWithShape="0">
                    <a:srgbClr val="7030A0">
                      <a:alpha val="4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지미 호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1636B8-A873-4872-9323-20E98898A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5" b="99751" l="10000" r="90000">
                        <a14:foregroundMark x1="23000" y1="85536" x2="22557" y2="86376"/>
                        <a14:backgroundMark x1="15167" y1="78055" x2="22000" y2="85786"/>
                        <a14:backgroundMark x1="22000" y1="85786" x2="16000" y2="96259"/>
                        <a14:backgroundMark x1="16000" y1="96259" x2="15167" y2="99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3644" y="2647421"/>
            <a:ext cx="7334228" cy="490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31A50-F3EB-4AB3-BEE7-33B673A5B70C}"/>
              </a:ext>
            </a:extLst>
          </p:cNvPr>
          <p:cNvSpPr txBox="1"/>
          <p:nvPr/>
        </p:nvSpPr>
        <p:spPr>
          <a:xfrm>
            <a:off x="91155" y="102549"/>
            <a:ext cx="2575133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20" panose="02030504000101010101" pitchFamily="18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a typeface="-윤고딕320" panose="02030504000101010101" pitchFamily="18" charset="-127"/>
              </a:rPr>
              <a:t>주제선정 및 의의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2EDB52C-07D1-4567-8B83-2FFED9ED2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056" y="518043"/>
            <a:ext cx="3198454" cy="399806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4F30396-5EA9-468F-80BF-A0EC9BA7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615" y="645268"/>
            <a:ext cx="4862832" cy="27837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F2F594-21F6-455B-BA58-0357FDF68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1" y="3693827"/>
            <a:ext cx="4941546" cy="251890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70F7C0D-F13E-4939-AC85-A4B30E958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7" y="3187636"/>
            <a:ext cx="3187564" cy="3200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D2D203-3F29-4091-924E-D30A17FCE0E3}"/>
              </a:ext>
            </a:extLst>
          </p:cNvPr>
          <p:cNvSpPr/>
          <p:nvPr/>
        </p:nvSpPr>
        <p:spPr>
          <a:xfrm>
            <a:off x="-91996" y="0"/>
            <a:ext cx="12283996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26C58-913A-4EAC-8529-5AB4AB312B72}"/>
              </a:ext>
            </a:extLst>
          </p:cNvPr>
          <p:cNvSpPr txBox="1"/>
          <p:nvPr/>
        </p:nvSpPr>
        <p:spPr>
          <a:xfrm>
            <a:off x="1964920" y="3159329"/>
            <a:ext cx="79233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악성 댓글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785ACA-B6B7-4691-A389-0DD53145A967}"/>
              </a:ext>
            </a:extLst>
          </p:cNvPr>
          <p:cNvSpPr txBox="1"/>
          <p:nvPr/>
        </p:nvSpPr>
        <p:spPr>
          <a:xfrm>
            <a:off x="4078081" y="2543776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ADD6C4-5FC8-4A82-AA53-5B0411C3A8E3}"/>
              </a:ext>
            </a:extLst>
          </p:cNvPr>
          <p:cNvSpPr txBox="1"/>
          <p:nvPr/>
        </p:nvSpPr>
        <p:spPr>
          <a:xfrm rot="10800000">
            <a:off x="6998227" y="2150327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627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31A50-F3EB-4AB3-BEE7-33B673A5B70C}"/>
              </a:ext>
            </a:extLst>
          </p:cNvPr>
          <p:cNvSpPr txBox="1"/>
          <p:nvPr/>
        </p:nvSpPr>
        <p:spPr>
          <a:xfrm>
            <a:off x="91155" y="102549"/>
            <a:ext cx="2575133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20" panose="02030504000101010101" pitchFamily="18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a typeface="-윤고딕320" panose="02030504000101010101" pitchFamily="18" charset="-127"/>
              </a:rPr>
              <a:t>주제선정 및 의의</a:t>
            </a:r>
          </a:p>
        </p:txBody>
      </p:sp>
      <p:pic>
        <p:nvPicPr>
          <p:cNvPr id="2050" name="Picture 2" descr="조진형 기자의 신통한 강남]신문 '안 읽는' 20대를 위해 - 중앙일보">
            <a:extLst>
              <a:ext uri="{FF2B5EF4-FFF2-40B4-BE49-F238E27FC236}">
                <a16:creationId xmlns:a16="http://schemas.microsoft.com/office/drawing/2014/main" id="{83CB3813-BC79-4D03-859E-1F7A349C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9200" l="3203" r="90569">
                        <a14:foregroundMark x1="11032" y1="81600" x2="3203" y2="99200"/>
                        <a14:foregroundMark x1="79537" y1="10133" x2="82918" y2="22133"/>
                        <a14:foregroundMark x1="82918" y1="22133" x2="82562" y2="34133"/>
                        <a14:foregroundMark x1="82562" y1="34133" x2="89680" y2="57867"/>
                        <a14:foregroundMark x1="89680" y1="57867" x2="91459" y2="70400"/>
                        <a14:foregroundMark x1="91459" y1="70400" x2="90747" y2="82133"/>
                        <a14:foregroundMark x1="90747" y1="82133" x2="88434" y2="83467"/>
                        <a14:foregroundMark x1="68683" y1="4533" x2="76690" y2="6667"/>
                        <a14:foregroundMark x1="76690" y1="6667" x2="82384" y2="2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74" y="144042"/>
            <a:ext cx="10506549" cy="6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FB7C50-8FBF-46FF-8B5B-13F43EFD37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92" b="-36537"/>
          <a:stretch/>
        </p:blipFill>
        <p:spPr>
          <a:xfrm rot="21018714">
            <a:off x="3253306" y="2263792"/>
            <a:ext cx="6536825" cy="8749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363F4A-CBF1-4F03-A8EC-7CE358DB8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1835">
            <a:off x="3015681" y="1505844"/>
            <a:ext cx="6568715" cy="4966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EDC3E4-40BB-4EDA-B9CF-D08F8A72C8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97" b="6734"/>
          <a:stretch/>
        </p:blipFill>
        <p:spPr>
          <a:xfrm rot="21023516">
            <a:off x="3224537" y="3146506"/>
            <a:ext cx="6942385" cy="5623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F6E647-B52D-4818-BC8C-300D658F30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9"/>
          <a:stretch/>
        </p:blipFill>
        <p:spPr>
          <a:xfrm rot="21021407">
            <a:off x="3886839" y="4278625"/>
            <a:ext cx="5823600" cy="5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75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31A50-F3EB-4AB3-BEE7-33B673A5B70C}"/>
              </a:ext>
            </a:extLst>
          </p:cNvPr>
          <p:cNvSpPr txBox="1"/>
          <p:nvPr/>
        </p:nvSpPr>
        <p:spPr>
          <a:xfrm>
            <a:off x="91155" y="102549"/>
            <a:ext cx="2575133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20" panose="02030504000101010101" pitchFamily="18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a typeface="-윤고딕320" panose="02030504000101010101" pitchFamily="18" charset="-127"/>
              </a:rPr>
              <a:t>주제선정 및 의의</a:t>
            </a:r>
          </a:p>
        </p:txBody>
      </p:sp>
      <p:pic>
        <p:nvPicPr>
          <p:cNvPr id="2050" name="Picture 2" descr="조진형 기자의 신통한 강남]신문 '안 읽는' 20대를 위해 - 중앙일보">
            <a:extLst>
              <a:ext uri="{FF2B5EF4-FFF2-40B4-BE49-F238E27FC236}">
                <a16:creationId xmlns:a16="http://schemas.microsoft.com/office/drawing/2014/main" id="{83CB3813-BC79-4D03-859E-1F7A349C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9200" l="3203" r="90569">
                        <a14:foregroundMark x1="11032" y1="81600" x2="3203" y2="99200"/>
                        <a14:foregroundMark x1="79537" y1="10133" x2="82918" y2="22133"/>
                        <a14:foregroundMark x1="82918" y1="22133" x2="82562" y2="34133"/>
                        <a14:foregroundMark x1="82562" y1="34133" x2="89680" y2="57867"/>
                        <a14:foregroundMark x1="89680" y1="57867" x2="91459" y2="70400"/>
                        <a14:foregroundMark x1="91459" y1="70400" x2="90747" y2="82133"/>
                        <a14:foregroundMark x1="90747" y1="82133" x2="88434" y2="83467"/>
                        <a14:foregroundMark x1="68683" y1="4533" x2="76690" y2="6667"/>
                        <a14:foregroundMark x1="76690" y1="6667" x2="82384" y2="2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74" y="144042"/>
            <a:ext cx="10506549" cy="6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54FBE0-4E21-4523-AB75-5668594EECD7}"/>
              </a:ext>
            </a:extLst>
          </p:cNvPr>
          <p:cNvGrpSpPr/>
          <p:nvPr/>
        </p:nvGrpSpPr>
        <p:grpSpPr>
          <a:xfrm rot="21156221">
            <a:off x="3361222" y="1247921"/>
            <a:ext cx="6601445" cy="4474588"/>
            <a:chOff x="73925" y="1135434"/>
            <a:chExt cx="12192000" cy="48279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EE5AB3D-9BA5-405E-851E-C4947A861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851"/>
            <a:stretch/>
          </p:blipFill>
          <p:spPr>
            <a:xfrm>
              <a:off x="2555025" y="1135434"/>
              <a:ext cx="7600172" cy="12040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75B019-0FD3-430A-AA39-C68BE44FE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171" r="11370"/>
            <a:stretch/>
          </p:blipFill>
          <p:spPr>
            <a:xfrm>
              <a:off x="1159563" y="2407244"/>
              <a:ext cx="9331301" cy="120409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8624D79-424C-4C36-8FF7-0E39615CF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92" t="-741" r="5392" b="741"/>
            <a:stretch/>
          </p:blipFill>
          <p:spPr>
            <a:xfrm>
              <a:off x="569074" y="3752963"/>
              <a:ext cx="11433013" cy="104265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94EAD9B-7D0A-4082-88B5-09B5F060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925" y="5056536"/>
              <a:ext cx="12192000" cy="906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25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31A50-F3EB-4AB3-BEE7-33B673A5B70C}"/>
              </a:ext>
            </a:extLst>
          </p:cNvPr>
          <p:cNvSpPr txBox="1"/>
          <p:nvPr/>
        </p:nvSpPr>
        <p:spPr>
          <a:xfrm>
            <a:off x="91155" y="102549"/>
            <a:ext cx="2575133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20" panose="02030504000101010101" pitchFamily="18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a typeface="-윤고딕320" panose="02030504000101010101" pitchFamily="18" charset="-127"/>
              </a:rPr>
              <a:t>주제선정 및 의의</a:t>
            </a:r>
          </a:p>
        </p:txBody>
      </p:sp>
      <p:pic>
        <p:nvPicPr>
          <p:cNvPr id="2050" name="Picture 2" descr="조진형 기자의 신통한 강남]신문 '안 읽는' 20대를 위해 - 중앙일보">
            <a:extLst>
              <a:ext uri="{FF2B5EF4-FFF2-40B4-BE49-F238E27FC236}">
                <a16:creationId xmlns:a16="http://schemas.microsoft.com/office/drawing/2014/main" id="{83CB3813-BC79-4D03-859E-1F7A349C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9200" l="3203" r="90569">
                        <a14:foregroundMark x1="11032" y1="81600" x2="3203" y2="99200"/>
                        <a14:foregroundMark x1="79537" y1="10133" x2="82918" y2="22133"/>
                        <a14:foregroundMark x1="82918" y1="22133" x2="82562" y2="34133"/>
                        <a14:foregroundMark x1="82562" y1="34133" x2="89680" y2="57867"/>
                        <a14:foregroundMark x1="89680" y1="57867" x2="91459" y2="70400"/>
                        <a14:foregroundMark x1="91459" y1="70400" x2="90747" y2="82133"/>
                        <a14:foregroundMark x1="90747" y1="82133" x2="88434" y2="83467"/>
                        <a14:foregroundMark x1="68683" y1="4533" x2="76690" y2="6667"/>
                        <a14:foregroundMark x1="76690" y1="6667" x2="82384" y2="2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74" y="310296"/>
            <a:ext cx="10506549" cy="6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54FBE0-4E21-4523-AB75-5668594EECD7}"/>
              </a:ext>
            </a:extLst>
          </p:cNvPr>
          <p:cNvGrpSpPr/>
          <p:nvPr/>
        </p:nvGrpSpPr>
        <p:grpSpPr>
          <a:xfrm rot="21156221">
            <a:off x="3361222" y="1247921"/>
            <a:ext cx="6601445" cy="4474588"/>
            <a:chOff x="73925" y="1135434"/>
            <a:chExt cx="12192000" cy="48279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EE5AB3D-9BA5-405E-851E-C4947A861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851"/>
            <a:stretch/>
          </p:blipFill>
          <p:spPr>
            <a:xfrm>
              <a:off x="2555025" y="1135434"/>
              <a:ext cx="7600172" cy="12040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75B019-0FD3-430A-AA39-C68BE44FE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171" r="11370"/>
            <a:stretch/>
          </p:blipFill>
          <p:spPr>
            <a:xfrm>
              <a:off x="1159563" y="2407244"/>
              <a:ext cx="9331301" cy="120409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8624D79-424C-4C36-8FF7-0E39615CF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92" t="-741" r="5392" b="741"/>
            <a:stretch/>
          </p:blipFill>
          <p:spPr>
            <a:xfrm>
              <a:off x="569074" y="3752963"/>
              <a:ext cx="11433013" cy="104265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94EAD9B-7D0A-4082-88B5-09B5F0604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925" y="5056536"/>
              <a:ext cx="12192000" cy="906799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344432-B765-46A7-B915-BE910E98D0AB}"/>
              </a:ext>
            </a:extLst>
          </p:cNvPr>
          <p:cNvSpPr/>
          <p:nvPr/>
        </p:nvSpPr>
        <p:spPr>
          <a:xfrm>
            <a:off x="-91996" y="0"/>
            <a:ext cx="12283996" cy="6947533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0414DD-EBCE-4EC1-81EA-ECB98C9B8027}"/>
              </a:ext>
            </a:extLst>
          </p:cNvPr>
          <p:cNvSpPr txBox="1"/>
          <p:nvPr/>
        </p:nvSpPr>
        <p:spPr>
          <a:xfrm>
            <a:off x="2466371" y="3159329"/>
            <a:ext cx="79233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effectLst>
                  <a:outerShdw blurRad="76200" dist="38100" algn="l" rotWithShape="0">
                    <a:schemeClr val="bg1">
                      <a:alpha val="36000"/>
                    </a:schemeClr>
                  </a:outerShdw>
                </a:effectLst>
              </a:rPr>
              <a:t>악플은 해결이 시급한 사회 문제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5B24D-1ECA-4A44-810E-70763E7B3458}"/>
              </a:ext>
            </a:extLst>
          </p:cNvPr>
          <p:cNvSpPr txBox="1"/>
          <p:nvPr/>
        </p:nvSpPr>
        <p:spPr>
          <a:xfrm>
            <a:off x="1917908" y="2543776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B5975-82DD-412A-83BD-6A03461133FA}"/>
              </a:ext>
            </a:extLst>
          </p:cNvPr>
          <p:cNvSpPr txBox="1"/>
          <p:nvPr/>
        </p:nvSpPr>
        <p:spPr>
          <a:xfrm rot="10800000">
            <a:off x="9863173" y="2105561"/>
            <a:ext cx="720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“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0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7"/>
          <p:cNvSpPr>
            <a:spLocks noGrp="1"/>
          </p:cNvSpPr>
          <p:nvPr>
            <p:ph type="title"/>
          </p:nvPr>
        </p:nvSpPr>
        <p:spPr>
          <a:xfrm>
            <a:off x="-483861" y="524015"/>
            <a:ext cx="3688080" cy="656833"/>
          </a:xfrm>
        </p:spPr>
        <p:txBody>
          <a:bodyPr/>
          <a:lstStyle/>
          <a:p>
            <a:r>
              <a:rPr lang="en-US" altLang="ko-KR" sz="2800" b="1" dirty="0">
                <a:solidFill>
                  <a:srgbClr val="C63A3A"/>
                </a:solidFill>
                <a:latin typeface="+mn-lt"/>
                <a:ea typeface="-윤고딕320" charset="-127"/>
              </a:rPr>
              <a:t>1. </a:t>
            </a:r>
            <a:r>
              <a:rPr lang="ko-KR" altLang="en-US" sz="2800" b="1" dirty="0">
                <a:solidFill>
                  <a:srgbClr val="C63A3A"/>
                </a:solidFill>
                <a:latin typeface="+mn-lt"/>
                <a:ea typeface="-윤고딕320" charset="-127"/>
              </a:rPr>
              <a:t>주제 선정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7ECBE5-2359-4B15-861E-F2F7E0024D4E}"/>
              </a:ext>
            </a:extLst>
          </p:cNvPr>
          <p:cNvGrpSpPr/>
          <p:nvPr/>
        </p:nvGrpSpPr>
        <p:grpSpPr>
          <a:xfrm>
            <a:off x="948615" y="1737563"/>
            <a:ext cx="10182794" cy="2049148"/>
            <a:chOff x="1051560" y="1737563"/>
            <a:chExt cx="10182794" cy="2049148"/>
          </a:xfrm>
        </p:grpSpPr>
        <p:sp>
          <p:nvSpPr>
            <p:cNvPr id="17" name="TextBox 16"/>
            <p:cNvSpPr txBox="1"/>
            <p:nvPr/>
          </p:nvSpPr>
          <p:spPr>
            <a:xfrm>
              <a:off x="1051560" y="2924937"/>
              <a:ext cx="100888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ea typeface="-윤고딕320" charset="-127"/>
                </a:rPr>
                <a:t>머신러닝 혹은 딥러닝을 이용한 </a:t>
              </a:r>
              <a:r>
                <a:rPr lang="ko-KR" altLang="en-US" sz="3200" b="1" dirty="0">
                  <a:highlight>
                    <a:srgbClr val="C0C0C0"/>
                  </a:highlight>
                  <a:ea typeface="-윤고딕320" charset="-127"/>
                </a:rPr>
                <a:t>악성댓글 탐지 봇</a:t>
              </a:r>
              <a:endParaRPr lang="en-US" altLang="ko-KR" sz="3200" b="1" dirty="0">
                <a:highlight>
                  <a:srgbClr val="C0C0C0"/>
                </a:highlight>
                <a:ea typeface="-윤고딕320" charset="-127"/>
              </a:endParaRPr>
            </a:p>
            <a:p>
              <a:pPr algn="ctr"/>
              <a:endParaRPr lang="ko-KR" altLang="en-US" b="1" dirty="0">
                <a:ea typeface="-윤고딕32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06080D-951E-4E67-AB5F-BE1E1953BF95}"/>
                </a:ext>
              </a:extLst>
            </p:cNvPr>
            <p:cNvSpPr txBox="1"/>
            <p:nvPr/>
          </p:nvSpPr>
          <p:spPr>
            <a:xfrm>
              <a:off x="1103084" y="2378273"/>
              <a:ext cx="7200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“</a:t>
              </a:r>
              <a:endParaRPr lang="ko-KR" altLang="en-US" sz="80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BE1E22-7D3E-4A1A-A12D-A63D12CDA03D}"/>
                </a:ext>
              </a:extLst>
            </p:cNvPr>
            <p:cNvSpPr txBox="1"/>
            <p:nvPr/>
          </p:nvSpPr>
          <p:spPr>
            <a:xfrm rot="10800000">
              <a:off x="9625011" y="1737563"/>
              <a:ext cx="160934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“</a:t>
              </a:r>
              <a:endParaRPr lang="ko-KR" altLang="en-US" sz="8800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909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8D4D12-AAFA-46B6-8C14-7589F117459A}"/>
              </a:ext>
            </a:extLst>
          </p:cNvPr>
          <p:cNvSpPr/>
          <p:nvPr/>
        </p:nvSpPr>
        <p:spPr>
          <a:xfrm>
            <a:off x="264941" y="2228427"/>
            <a:ext cx="11471209" cy="3231066"/>
          </a:xfrm>
          <a:prstGeom prst="rect">
            <a:avLst/>
          </a:prstGeom>
          <a:solidFill>
            <a:srgbClr val="FAF6E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31A50-F3EB-4AB3-BEE7-33B673A5B70C}"/>
              </a:ext>
            </a:extLst>
          </p:cNvPr>
          <p:cNvSpPr txBox="1"/>
          <p:nvPr/>
        </p:nvSpPr>
        <p:spPr>
          <a:xfrm>
            <a:off x="91155" y="102549"/>
            <a:ext cx="2575133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-윤고딕320" panose="02030504000101010101" pitchFamily="18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ea typeface="-윤고딕320" panose="02030504000101010101" pitchFamily="18" charset="-127"/>
              </a:rPr>
              <a:t>주제선정 및 의의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5850" y="2216244"/>
            <a:ext cx="527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highlight>
                  <a:srgbClr val="C0C0C0"/>
                </a:highlight>
                <a:ea typeface="-윤고딕320" charset="-127"/>
              </a:rPr>
              <a:t>지난 </a:t>
            </a:r>
            <a:r>
              <a:rPr lang="en-US" altLang="ko-KR" sz="2000" b="1" dirty="0">
                <a:highlight>
                  <a:srgbClr val="C0C0C0"/>
                </a:highlight>
                <a:ea typeface="-윤고딕320" charset="-127"/>
              </a:rPr>
              <a:t>4</a:t>
            </a:r>
            <a:r>
              <a:rPr lang="ko-KR" altLang="en-US" sz="2000" b="1" dirty="0">
                <a:highlight>
                  <a:srgbClr val="C0C0C0"/>
                </a:highlight>
                <a:ea typeface="-윤고딕320" charset="-127"/>
              </a:rPr>
              <a:t>개월간 배운 것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791376-A693-4651-82F4-5186DC2ACD73}"/>
              </a:ext>
            </a:extLst>
          </p:cNvPr>
          <p:cNvSpPr txBox="1"/>
          <p:nvPr/>
        </p:nvSpPr>
        <p:spPr>
          <a:xfrm>
            <a:off x="1676270" y="2830660"/>
            <a:ext cx="137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a typeface="-윤고딕320" charset="-127"/>
              </a:rPr>
              <a:t>Crawling</a:t>
            </a:r>
            <a:endParaRPr lang="ko-KR" altLang="en-US" sz="2000" b="1" dirty="0">
              <a:ea typeface="-윤고딕32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839FAE-0CAB-4EEE-9BE0-BE9748D2668D}"/>
              </a:ext>
            </a:extLst>
          </p:cNvPr>
          <p:cNvSpPr txBox="1"/>
          <p:nvPr/>
        </p:nvSpPr>
        <p:spPr>
          <a:xfrm>
            <a:off x="1579974" y="3735881"/>
            <a:ext cx="47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a typeface="-윤고딕320" charset="-127"/>
              </a:rPr>
              <a:t>Machine Learning + Deep Learning</a:t>
            </a:r>
            <a:endParaRPr lang="ko-KR" altLang="en-US" sz="2000" b="1" dirty="0">
              <a:ea typeface="-윤고딕32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073B6C-1803-41E5-9E79-5A7E571E60D2}"/>
              </a:ext>
            </a:extLst>
          </p:cNvPr>
          <p:cNvSpPr txBox="1"/>
          <p:nvPr/>
        </p:nvSpPr>
        <p:spPr>
          <a:xfrm>
            <a:off x="1403854" y="4703547"/>
            <a:ext cx="3864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a typeface="-윤고딕320" charset="-127"/>
              </a:rPr>
              <a:t>Django Web </a:t>
            </a:r>
            <a:r>
              <a:rPr lang="en-US" altLang="ko-KR" sz="2000" b="1" dirty="0" err="1">
                <a:ea typeface="-윤고딕320" charset="-127"/>
              </a:rPr>
              <a:t>FrameWork</a:t>
            </a:r>
            <a:endParaRPr lang="ko-KR" altLang="en-US" sz="2000" b="1" dirty="0">
              <a:ea typeface="-윤고딕32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6D0DB5-3761-452C-A5DF-0DFC396A9A77}"/>
              </a:ext>
            </a:extLst>
          </p:cNvPr>
          <p:cNvSpPr/>
          <p:nvPr/>
        </p:nvSpPr>
        <p:spPr>
          <a:xfrm>
            <a:off x="6518970" y="2628537"/>
            <a:ext cx="4758788" cy="829046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Crawling</a:t>
            </a:r>
            <a:r>
              <a:rPr kumimoji="1" lang="ko-KR" altLang="en-US" b="1" dirty="0"/>
              <a:t>을 통한 댓글데이터 수집</a:t>
            </a:r>
            <a:endParaRPr kumimoji="1" lang="en-US" altLang="ko-KR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B4B521-684B-427F-9F2B-1A4E431851E0}"/>
              </a:ext>
            </a:extLst>
          </p:cNvPr>
          <p:cNvSpPr/>
          <p:nvPr/>
        </p:nvSpPr>
        <p:spPr>
          <a:xfrm>
            <a:off x="6518970" y="3582835"/>
            <a:ext cx="4758788" cy="829046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악플 분류</a:t>
            </a:r>
            <a:endParaRPr kumimoji="1" lang="en-US" altLang="ko-KR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668044-FA07-40FA-94BF-65097CE0B25A}"/>
              </a:ext>
            </a:extLst>
          </p:cNvPr>
          <p:cNvSpPr/>
          <p:nvPr/>
        </p:nvSpPr>
        <p:spPr>
          <a:xfrm>
            <a:off x="6518970" y="4537133"/>
            <a:ext cx="4758788" cy="829046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서비스를 위해 </a:t>
            </a:r>
            <a:r>
              <a:rPr kumimoji="1" lang="en-US" altLang="ko-KR" b="1" dirty="0"/>
              <a:t>Web</a:t>
            </a:r>
            <a:r>
              <a:rPr kumimoji="1" lang="ko-KR" altLang="en-US" b="1" dirty="0"/>
              <a:t>에 구현</a:t>
            </a:r>
            <a:endParaRPr kumimoji="1" lang="en-US" altLang="ko-KR" b="1" dirty="0"/>
          </a:p>
        </p:txBody>
      </p:sp>
      <p:pic>
        <p:nvPicPr>
          <p:cNvPr id="44" name="그래픽 43" descr="결정 차트">
            <a:extLst>
              <a:ext uri="{FF2B5EF4-FFF2-40B4-BE49-F238E27FC236}">
                <a16:creationId xmlns:a16="http://schemas.microsoft.com/office/drawing/2014/main" id="{F1EB627B-5AA5-48A3-8A58-7C24BA83C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854" y="3649417"/>
            <a:ext cx="618001" cy="618001"/>
          </a:xfrm>
          <a:prstGeom prst="rect">
            <a:avLst/>
          </a:prstGeom>
        </p:spPr>
      </p:pic>
      <p:pic>
        <p:nvPicPr>
          <p:cNvPr id="46" name="그래픽 45" descr="CMD 터미널">
            <a:extLst>
              <a:ext uri="{FF2B5EF4-FFF2-40B4-BE49-F238E27FC236}">
                <a16:creationId xmlns:a16="http://schemas.microsoft.com/office/drawing/2014/main" id="{0F15224F-3A87-4EB3-BACC-401EE8EE9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9720" y="4607174"/>
            <a:ext cx="618001" cy="618001"/>
          </a:xfrm>
          <a:prstGeom prst="rect">
            <a:avLst/>
          </a:prstGeom>
        </p:spPr>
      </p:pic>
      <p:pic>
        <p:nvPicPr>
          <p:cNvPr id="48" name="그래픽 47" descr="열린 폴더">
            <a:extLst>
              <a:ext uri="{FF2B5EF4-FFF2-40B4-BE49-F238E27FC236}">
                <a16:creationId xmlns:a16="http://schemas.microsoft.com/office/drawing/2014/main" id="{581B5F59-DD6C-489B-BD2C-975121499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854" y="2734967"/>
            <a:ext cx="626103" cy="626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34382E-BEE1-49E2-8719-5C85674AFF89}"/>
              </a:ext>
            </a:extLst>
          </p:cNvPr>
          <p:cNvSpPr txBox="1"/>
          <p:nvPr/>
        </p:nvSpPr>
        <p:spPr>
          <a:xfrm>
            <a:off x="6262792" y="2216244"/>
            <a:ext cx="5271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highlight>
                  <a:srgbClr val="C0C0C0"/>
                </a:highlight>
                <a:ea typeface="-윤고딕320" charset="-127"/>
              </a:rPr>
              <a:t>“</a:t>
            </a:r>
            <a:r>
              <a:rPr lang="ko-KR" altLang="en-US" sz="2000" b="1" dirty="0">
                <a:highlight>
                  <a:srgbClr val="C0C0C0"/>
                </a:highlight>
                <a:ea typeface="-윤고딕320" charset="-127"/>
              </a:rPr>
              <a:t>악플 감지 봇</a:t>
            </a:r>
            <a:r>
              <a:rPr lang="en-US" altLang="ko-KR" sz="2000" b="1" dirty="0">
                <a:highlight>
                  <a:srgbClr val="C0C0C0"/>
                </a:highlight>
                <a:ea typeface="-윤고딕320" charset="-127"/>
              </a:rPr>
              <a:t>”</a:t>
            </a:r>
            <a:r>
              <a:rPr lang="ko-KR" altLang="en-US" sz="2000" b="1" dirty="0">
                <a:highlight>
                  <a:srgbClr val="C0C0C0"/>
                </a:highlight>
                <a:ea typeface="-윤고딕320" charset="-127"/>
              </a:rPr>
              <a:t>프로젝트 적용</a:t>
            </a:r>
          </a:p>
        </p:txBody>
      </p:sp>
    </p:spTree>
    <p:extLst>
      <p:ext uri="{BB962C8B-B14F-4D97-AF65-F5344CB8AC3E}">
        <p14:creationId xmlns:p14="http://schemas.microsoft.com/office/powerpoint/2010/main" val="1747068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918</Words>
  <Application>Microsoft Office PowerPoint</Application>
  <PresentationFormat>와이드스크린</PresentationFormat>
  <Paragraphs>234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-윤고딕330</vt:lpstr>
      <vt:lpstr>휴먼둥근헤드라인</vt:lpstr>
      <vt:lpstr>맑은 고딕</vt:lpstr>
      <vt:lpstr>Nunito</vt:lpstr>
      <vt:lpstr>Arial</vt:lpstr>
      <vt:lpstr>Abril Fatface</vt:lpstr>
      <vt:lpstr>-윤고딕320</vt:lpstr>
      <vt:lpstr>새굴림</vt:lpstr>
      <vt:lpstr>Abadi</vt:lpstr>
      <vt:lpstr>210 맨발의청춘 L</vt:lpstr>
      <vt:lpstr>Office 테마</vt:lpstr>
      <vt:lpstr>Final Project 기획안</vt:lpstr>
      <vt:lpstr>목차</vt:lpstr>
      <vt:lpstr>1. 주제선정 및 의의</vt:lpstr>
      <vt:lpstr>PowerPoint 프레젠테이션</vt:lpstr>
      <vt:lpstr>PowerPoint 프레젠테이션</vt:lpstr>
      <vt:lpstr>PowerPoint 프레젠테이션</vt:lpstr>
      <vt:lpstr>PowerPoint 프레젠테이션</vt:lpstr>
      <vt:lpstr>1. 주제 선정</vt:lpstr>
      <vt:lpstr>PowerPoint 프레젠테이션</vt:lpstr>
      <vt:lpstr>2. 분석계획</vt:lpstr>
      <vt:lpstr>- 크롤링</vt:lpstr>
      <vt:lpstr>- 악성댓글 여부 라벨링</vt:lpstr>
      <vt:lpstr>PowerPoint 프레젠테이션</vt:lpstr>
      <vt:lpstr>:댓글 데이터 특징  </vt:lpstr>
      <vt:lpstr>:댓글 데이터 특징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악성댓글 탐지봇 구현</dc:title>
  <dc:creator>Lee Jae Won</dc:creator>
  <cp:lastModifiedBy>Lee Jae Won</cp:lastModifiedBy>
  <cp:revision>89</cp:revision>
  <dcterms:created xsi:type="dcterms:W3CDTF">2020-11-09T04:36:24Z</dcterms:created>
  <dcterms:modified xsi:type="dcterms:W3CDTF">2020-11-10T16:04:52Z</dcterms:modified>
</cp:coreProperties>
</file>